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330" r:id="rId2"/>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7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21"/>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60" r:id="rId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Greenhouse_effect"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tif"/><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Goldilocks, Climate Change, Barriers to Action…"/>
          <p:cNvSpPr txBox="1">
            <a:spLocks noGrp="1"/>
          </p:cNvSpPr>
          <p:nvPr>
            <p:ph type="title"/>
          </p:nvPr>
        </p:nvSpPr>
        <p:spPr>
          <a:prstGeom prst="rect">
            <a:avLst/>
          </a:prstGeom>
        </p:spPr>
        <p:txBody>
          <a:bodyPr/>
          <a:lstStyle/>
          <a:p>
            <a:pPr defTabSz="484886">
              <a:defRPr sz="4980"/>
            </a:pPr>
            <a:r>
              <a:t>Goldilocks, Climate Change, Barriers to Action</a:t>
            </a:r>
          </a:p>
          <a:p>
            <a:pPr defTabSz="484886">
              <a:defRPr sz="3320"/>
            </a:pPr>
            <a:r>
              <a:t>William S. Woodfin MD</a:t>
            </a:r>
          </a:p>
        </p:txBody>
      </p:sp>
      <p:sp>
        <p:nvSpPr>
          <p:cNvPr id="309" name="Double-click to edit"/>
          <p:cNvSpPr txBox="1">
            <a:spLocks noGrp="1"/>
          </p:cNvSpPr>
          <p:nvPr>
            <p:ph type="body" idx="1"/>
          </p:nvPr>
        </p:nvSpPr>
        <p:spPr>
          <a:prstGeom prst="rect">
            <a:avLst/>
          </a:prstGeom>
        </p:spPr>
        <p:txBody>
          <a:bodyPr/>
          <a:lstStyle/>
          <a:p>
            <a:endParaRPr/>
          </a:p>
        </p:txBody>
      </p:sp>
      <p:pic>
        <p:nvPicPr>
          <p:cNvPr id="310" name="Image" descr="Image"/>
          <p:cNvPicPr>
            <a:picLocks noChangeAspect="1"/>
          </p:cNvPicPr>
          <p:nvPr/>
        </p:nvPicPr>
        <p:blipFill>
          <a:blip r:embed="rId2"/>
          <a:stretch>
            <a:fillRect/>
          </a:stretch>
        </p:blipFill>
        <p:spPr>
          <a:xfrm>
            <a:off x="2957783" y="2426315"/>
            <a:ext cx="7089234" cy="661547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Ozone"/>
          <p:cNvSpPr txBox="1">
            <a:spLocks noGrp="1"/>
          </p:cNvSpPr>
          <p:nvPr>
            <p:ph type="title"/>
          </p:nvPr>
        </p:nvSpPr>
        <p:spPr>
          <a:prstGeom prst="rect">
            <a:avLst/>
          </a:prstGeom>
        </p:spPr>
        <p:txBody>
          <a:bodyPr/>
          <a:lstStyle/>
          <a:p>
            <a:r>
              <a:t>Ozone</a:t>
            </a:r>
          </a:p>
        </p:txBody>
      </p:sp>
      <p:sp>
        <p:nvSpPr>
          <p:cNvPr id="341" name="Double-click to edit"/>
          <p:cNvSpPr txBox="1">
            <a:spLocks noGrp="1"/>
          </p:cNvSpPr>
          <p:nvPr>
            <p:ph type="body" idx="1"/>
          </p:nvPr>
        </p:nvSpPr>
        <p:spPr>
          <a:xfrm>
            <a:off x="952499" y="1978008"/>
            <a:ext cx="11099801" cy="6286501"/>
          </a:xfrm>
          <a:prstGeom prst="rect">
            <a:avLst/>
          </a:prstGeom>
        </p:spPr>
        <p:txBody>
          <a:bodyPr/>
          <a:lstStyle/>
          <a:p>
            <a:endParaRPr/>
          </a:p>
        </p:txBody>
      </p:sp>
      <p:pic>
        <p:nvPicPr>
          <p:cNvPr id="342" name="Image" descr="Image"/>
          <p:cNvPicPr>
            <a:picLocks noChangeAspect="1"/>
          </p:cNvPicPr>
          <p:nvPr/>
        </p:nvPicPr>
        <p:blipFill>
          <a:blip r:embed="rId2"/>
          <a:stretch>
            <a:fillRect/>
          </a:stretch>
        </p:blipFill>
        <p:spPr>
          <a:xfrm>
            <a:off x="164771" y="2380319"/>
            <a:ext cx="12675258" cy="7497737"/>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Water"/>
          <p:cNvSpPr txBox="1">
            <a:spLocks noGrp="1"/>
          </p:cNvSpPr>
          <p:nvPr>
            <p:ph type="title"/>
          </p:nvPr>
        </p:nvSpPr>
        <p:spPr>
          <a:prstGeom prst="rect">
            <a:avLst/>
          </a:prstGeom>
        </p:spPr>
        <p:txBody>
          <a:bodyPr/>
          <a:lstStyle/>
          <a:p>
            <a:r>
              <a:t>Water</a:t>
            </a:r>
          </a:p>
        </p:txBody>
      </p:sp>
      <p:sp>
        <p:nvSpPr>
          <p:cNvPr id="345" name="Perhaps the foremost requirement for life as we know it is the ability to maintain liquid water for an unimaginably long period of time…"/>
          <p:cNvSpPr txBox="1">
            <a:spLocks noGrp="1"/>
          </p:cNvSpPr>
          <p:nvPr>
            <p:ph type="body" idx="1"/>
          </p:nvPr>
        </p:nvSpPr>
        <p:spPr>
          <a:prstGeom prst="rect">
            <a:avLst/>
          </a:prstGeom>
        </p:spPr>
        <p:txBody>
          <a:bodyPr/>
          <a:lstStyle/>
          <a:p>
            <a:pPr marL="382270" indent="-382270" defTabSz="502412">
              <a:spcBef>
                <a:spcPts val="3600"/>
              </a:spcBef>
              <a:defRPr sz="2752"/>
            </a:pPr>
            <a:r>
              <a:t>Perhaps the foremost requirement for life as we know it is the ability to maintain liquid water for an unimaginably long period of time</a:t>
            </a:r>
          </a:p>
          <a:p>
            <a:pPr marL="382270" indent="-382270" defTabSz="502412">
              <a:spcBef>
                <a:spcPts val="3600"/>
              </a:spcBef>
              <a:defRPr sz="2752"/>
            </a:pPr>
            <a:r>
              <a:t>Earth with the right temperature to support all three phases of water</a:t>
            </a:r>
          </a:p>
          <a:p>
            <a:pPr marL="382270" indent="-382270" defTabSz="502412">
              <a:spcBef>
                <a:spcPts val="3600"/>
              </a:spcBef>
              <a:defRPr sz="2752"/>
            </a:pPr>
            <a:r>
              <a:t>Venus</a:t>
            </a:r>
          </a:p>
          <a:p>
            <a:pPr marL="382270" indent="-382270" defTabSz="502412">
              <a:spcBef>
                <a:spcPts val="3600"/>
              </a:spcBef>
              <a:defRPr sz="2752"/>
            </a:pPr>
            <a:r>
              <a:t>Mars</a:t>
            </a:r>
          </a:p>
          <a:p>
            <a:pPr marL="382270" indent="-382270" defTabSz="502412">
              <a:spcBef>
                <a:spcPts val="3600"/>
              </a:spcBef>
              <a:defRPr sz="2752"/>
            </a:pPr>
            <a:r>
              <a:t>Enceladus</a:t>
            </a:r>
          </a:p>
          <a:p>
            <a:pPr marL="382270" indent="-382270" defTabSz="502412">
              <a:spcBef>
                <a:spcPts val="3600"/>
              </a:spcBef>
              <a:defRPr sz="2752"/>
            </a:pPr>
            <a:r>
              <a:t>Europa</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mperature"/>
          <p:cNvSpPr txBox="1">
            <a:spLocks noGrp="1"/>
          </p:cNvSpPr>
          <p:nvPr>
            <p:ph type="title"/>
          </p:nvPr>
        </p:nvSpPr>
        <p:spPr>
          <a:prstGeom prst="rect">
            <a:avLst/>
          </a:prstGeom>
        </p:spPr>
        <p:txBody>
          <a:bodyPr/>
          <a:lstStyle/>
          <a:p>
            <a:r>
              <a:t>Temperature</a:t>
            </a:r>
          </a:p>
        </p:txBody>
      </p:sp>
      <p:sp>
        <p:nvSpPr>
          <p:cNvPr id="348" name="Depends on the balance of energy coming in vs. energy going out- radiative balance…"/>
          <p:cNvSpPr txBox="1">
            <a:spLocks noGrp="1"/>
          </p:cNvSpPr>
          <p:nvPr>
            <p:ph type="body" idx="1"/>
          </p:nvPr>
        </p:nvSpPr>
        <p:spPr>
          <a:prstGeom prst="rect">
            <a:avLst/>
          </a:prstGeom>
        </p:spPr>
        <p:txBody>
          <a:bodyPr/>
          <a:lstStyle/>
          <a:p>
            <a:r>
              <a:t>Depends on the balance of energy coming in vs. energy going out- radiative balance</a:t>
            </a:r>
          </a:p>
          <a:p>
            <a:r>
              <a:t>In addition to visible light Earth receives Ultraviolet light from the sun and radiates Infrared light back into space</a:t>
            </a:r>
          </a:p>
          <a:p>
            <a:r>
              <a:t>Balance is maintained by what are now termed Greenhouse Gases (GHGs)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Jean-Baptiste Joseph Fourier…"/>
          <p:cNvSpPr txBox="1">
            <a:spLocks noGrp="1"/>
          </p:cNvSpPr>
          <p:nvPr>
            <p:ph type="title"/>
          </p:nvPr>
        </p:nvSpPr>
        <p:spPr>
          <a:prstGeom prst="rect">
            <a:avLst/>
          </a:prstGeom>
        </p:spPr>
        <p:txBody>
          <a:bodyPr/>
          <a:lstStyle/>
          <a:p>
            <a:pPr>
              <a:defRPr sz="6000"/>
            </a:pPr>
            <a:r>
              <a:t>Jean-Baptiste Joseph Fourier</a:t>
            </a:r>
          </a:p>
          <a:p>
            <a:pPr>
              <a:defRPr sz="4300"/>
            </a:pPr>
            <a:r>
              <a:t>1768-1830</a:t>
            </a:r>
          </a:p>
        </p:txBody>
      </p:sp>
      <p:pic>
        <p:nvPicPr>
          <p:cNvPr id="351" name="250px-Fourier2.jpg" descr="250px-Fourier2.jpg"/>
          <p:cNvPicPr>
            <a:picLocks noChangeAspect="1"/>
          </p:cNvPicPr>
          <p:nvPr/>
        </p:nvPicPr>
        <p:blipFill>
          <a:blip r:embed="rId2"/>
          <a:stretch>
            <a:fillRect/>
          </a:stretch>
        </p:blipFill>
        <p:spPr>
          <a:xfrm>
            <a:off x="4050140" y="2365970"/>
            <a:ext cx="5544084" cy="700772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In the 1820s Fourier calculated that an object the size of the Earth, and at its distance from the Sun, should be considerably colder than the planet actually is if warmed by only the effects of incoming solar radiation. He examined various possible sour"/>
          <p:cNvSpPr txBox="1"/>
          <p:nvPr/>
        </p:nvSpPr>
        <p:spPr>
          <a:xfrm>
            <a:off x="309128" y="3054350"/>
            <a:ext cx="11652325" cy="3644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2600" b="0">
                <a:solidFill>
                  <a:srgbClr val="222222"/>
                </a:solidFill>
                <a:latin typeface="Helvetica"/>
                <a:ea typeface="Helvetica"/>
                <a:cs typeface="Helvetica"/>
                <a:sym typeface="Helvetica"/>
              </a:defRPr>
            </a:pPr>
            <a:r>
              <a:t>In the 1820s Fourier calculated that an object the size of the Earth, and at its distance from the Sun, should be considerably colder than the planet actually is if warmed by only the effects of incoming solar radiation. He examined various possible sources of the additional observed heat in articles published in 1824 and 1827. While he ultimately suggested that interstellar radiation might be responsible for a large portion of the additional warmth, Fourier's consideration of the possibility that the Earth's atmosphere might act as an insulator of some kind is widely recognized as the first proposal of what is now known as the </a:t>
            </a:r>
            <a:r>
              <a:rPr>
                <a:solidFill>
                  <a:srgbClr val="0645AD"/>
                </a:solidFill>
                <a:hlinkClick r:id="rId2"/>
              </a:rPr>
              <a:t>greenhouse effect</a:t>
            </a:r>
            <a:r>
              <a:t>, although Fourier never called it that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vante Arrhenius…"/>
          <p:cNvSpPr txBox="1">
            <a:spLocks noGrp="1"/>
          </p:cNvSpPr>
          <p:nvPr>
            <p:ph type="title"/>
          </p:nvPr>
        </p:nvSpPr>
        <p:spPr>
          <a:prstGeom prst="rect">
            <a:avLst/>
          </a:prstGeom>
        </p:spPr>
        <p:txBody>
          <a:bodyPr/>
          <a:lstStyle/>
          <a:p>
            <a:pPr>
              <a:defRPr sz="7300"/>
            </a:pPr>
            <a:r>
              <a:t>Svante Arrhenius</a:t>
            </a:r>
          </a:p>
          <a:p>
            <a:pPr>
              <a:defRPr sz="5100"/>
            </a:pPr>
            <a:r>
              <a:t>1859-1927</a:t>
            </a:r>
          </a:p>
        </p:txBody>
      </p:sp>
      <p:pic>
        <p:nvPicPr>
          <p:cNvPr id="356" name="Arrhenius2.jpg" descr="Arrhenius2.jpg"/>
          <p:cNvPicPr>
            <a:picLocks noChangeAspect="1"/>
          </p:cNvPicPr>
          <p:nvPr/>
        </p:nvPicPr>
        <p:blipFill>
          <a:blip r:embed="rId2"/>
          <a:stretch>
            <a:fillRect/>
          </a:stretch>
        </p:blipFill>
        <p:spPr>
          <a:xfrm>
            <a:off x="3924443" y="2832992"/>
            <a:ext cx="5155914" cy="645834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One of the founders of Physical Chemistry. Nobel Prize Chemistry 1903 for conductivity of electrolytes in solution…"/>
          <p:cNvSpPr txBox="1">
            <a:spLocks noGrp="1"/>
          </p:cNvSpPr>
          <p:nvPr>
            <p:ph type="body" idx="1"/>
          </p:nvPr>
        </p:nvSpPr>
        <p:spPr>
          <a:prstGeom prst="rect">
            <a:avLst/>
          </a:prstGeom>
        </p:spPr>
        <p:txBody>
          <a:bodyPr/>
          <a:lstStyle/>
          <a:p>
            <a:pPr marL="382270" indent="-382270" defTabSz="502412">
              <a:spcBef>
                <a:spcPts val="3600"/>
              </a:spcBef>
              <a:defRPr sz="2752"/>
            </a:pPr>
            <a:endParaRPr/>
          </a:p>
          <a:p>
            <a:pPr marL="382270" indent="-382270" defTabSz="502412">
              <a:spcBef>
                <a:spcPts val="3600"/>
              </a:spcBef>
              <a:defRPr sz="2752"/>
            </a:pPr>
            <a:r>
              <a:t>One of the founders of Physical Chemistry. Nobel Prize Chemistry 1903 for conductivity of electrolytes in solution</a:t>
            </a:r>
          </a:p>
          <a:p>
            <a:pPr marL="382270" indent="-382270" defTabSz="502412">
              <a:spcBef>
                <a:spcPts val="3600"/>
              </a:spcBef>
              <a:defRPr sz="2752"/>
            </a:pPr>
            <a:r>
              <a:t>First to use basic principles of physical chemistry to calculate the extent to which atmospheric CO2 increases the Earth’s surface temperatures: “To a certain extent the temperature of the earth’s surface… is conditioned by the properties of the atmosphere surrounding it, and particularly  by the permeability of the latter for the rays of heat.”</a:t>
            </a:r>
          </a:p>
          <a:p>
            <a:pPr marL="382270" indent="-382270" defTabSz="502412">
              <a:spcBef>
                <a:spcPts val="3600"/>
              </a:spcBef>
              <a:defRPr sz="2752"/>
            </a:pPr>
            <a:r>
              <a:t>Was concerned that another ice age would ensue if not for CO2.</a:t>
            </a:r>
          </a:p>
          <a:p>
            <a:pPr marL="382270" indent="-382270" defTabSz="502412">
              <a:spcBef>
                <a:spcPts val="3600"/>
              </a:spcBef>
              <a:defRPr sz="2752"/>
            </a:pPr>
            <a:r>
              <a:t>Led David Keeling in the 1960s to conclude and demonstrate that human carbon emissions are large enough to cause global warming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global_energy_budget_in.png" descr="global_energy_budget_in.png"/>
          <p:cNvPicPr>
            <a:picLocks noChangeAspect="1"/>
          </p:cNvPicPr>
          <p:nvPr/>
        </p:nvPicPr>
        <p:blipFill>
          <a:blip r:embed="rId2"/>
          <a:stretch>
            <a:fillRect/>
          </a:stretch>
        </p:blipFill>
        <p:spPr>
          <a:xfrm>
            <a:off x="147835" y="2059384"/>
            <a:ext cx="6081714" cy="6081713"/>
          </a:xfrm>
          <a:prstGeom prst="rect">
            <a:avLst/>
          </a:prstGeom>
          <a:ln w="12700">
            <a:miter lim="400000"/>
          </a:ln>
        </p:spPr>
      </p:pic>
      <p:pic>
        <p:nvPicPr>
          <p:cNvPr id="361" name="global_energy_budget_out.png" descr="global_energy_budget_out.png"/>
          <p:cNvPicPr>
            <a:picLocks noChangeAspect="1"/>
          </p:cNvPicPr>
          <p:nvPr/>
        </p:nvPicPr>
        <p:blipFill>
          <a:blip r:embed="rId3"/>
          <a:stretch>
            <a:fillRect/>
          </a:stretch>
        </p:blipFill>
        <p:spPr>
          <a:xfrm>
            <a:off x="6570662" y="2059384"/>
            <a:ext cx="6081713" cy="6081713"/>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Visible &amp; UV from the Sun…"/>
          <p:cNvSpPr txBox="1">
            <a:spLocks noGrp="1"/>
          </p:cNvSpPr>
          <p:nvPr>
            <p:ph type="title"/>
          </p:nvPr>
        </p:nvSpPr>
        <p:spPr>
          <a:prstGeom prst="rect">
            <a:avLst/>
          </a:prstGeom>
        </p:spPr>
        <p:txBody>
          <a:bodyPr/>
          <a:lstStyle/>
          <a:p>
            <a:pPr defTabSz="484886">
              <a:defRPr sz="6640"/>
            </a:pPr>
            <a:r>
              <a:t>Visible &amp; UV from the Sun</a:t>
            </a:r>
          </a:p>
          <a:p>
            <a:pPr defTabSz="484886">
              <a:defRPr sz="6640"/>
            </a:pPr>
            <a:r>
              <a:t>Infrared from the Earth</a:t>
            </a:r>
          </a:p>
        </p:txBody>
      </p:sp>
      <p:pic>
        <p:nvPicPr>
          <p:cNvPr id="364" name="radiation_peak.png" descr="radiation_peak.png"/>
          <p:cNvPicPr>
            <a:picLocks noChangeAspect="1"/>
          </p:cNvPicPr>
          <p:nvPr/>
        </p:nvPicPr>
        <p:blipFill>
          <a:blip r:embed="rId2"/>
          <a:stretch>
            <a:fillRect/>
          </a:stretch>
        </p:blipFill>
        <p:spPr>
          <a:xfrm>
            <a:off x="-2677716" y="3827313"/>
            <a:ext cx="18740438" cy="3826174"/>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GHGs warm the earth by absorbing energy and slowing the rate at which it escapes into space, they act like a blanket insulating the earth. They absorb IR and radiate it back gradually like a brick."/>
          <p:cNvSpPr txBox="1">
            <a:spLocks noGrp="1"/>
          </p:cNvSpPr>
          <p:nvPr>
            <p:ph type="title"/>
          </p:nvPr>
        </p:nvSpPr>
        <p:spPr>
          <a:prstGeom prst="rect">
            <a:avLst/>
          </a:prstGeom>
        </p:spPr>
        <p:txBody>
          <a:bodyPr/>
          <a:lstStyle>
            <a:lvl1pPr defTabSz="297941">
              <a:defRPr sz="4080"/>
            </a:lvl1pPr>
          </a:lstStyle>
          <a:p>
            <a:r>
              <a:t>GHGs warm the earth by absorbing energy and slowing the rate at which it escapes into space, they act like a blanket insulating the earth. They absorb IR and radiate it back gradually like a brick.</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Earth as a Goldilocks Planet for Life"/>
          <p:cNvSpPr txBox="1">
            <a:spLocks noGrp="1"/>
          </p:cNvSpPr>
          <p:nvPr>
            <p:ph type="title"/>
          </p:nvPr>
        </p:nvSpPr>
        <p:spPr>
          <a:prstGeom prst="rect">
            <a:avLst/>
          </a:prstGeom>
        </p:spPr>
        <p:txBody>
          <a:bodyPr/>
          <a:lstStyle>
            <a:lvl1pPr>
              <a:defRPr sz="6000"/>
            </a:lvl1pPr>
          </a:lstStyle>
          <a:p>
            <a:r>
              <a:t>Earth as a Goldilocks Planet for Life</a:t>
            </a:r>
          </a:p>
        </p:txBody>
      </p:sp>
      <p:sp>
        <p:nvSpPr>
          <p:cNvPr id="313" name="Right amount of energy from a stable star…"/>
          <p:cNvSpPr txBox="1">
            <a:spLocks noGrp="1"/>
          </p:cNvSpPr>
          <p:nvPr>
            <p:ph type="body" idx="1"/>
          </p:nvPr>
        </p:nvSpPr>
        <p:spPr>
          <a:prstGeom prst="rect">
            <a:avLst/>
          </a:prstGeom>
        </p:spPr>
        <p:txBody>
          <a:bodyPr/>
          <a:lstStyle/>
          <a:p>
            <a:r>
              <a:t>Right amount of energy from a stable star</a:t>
            </a:r>
          </a:p>
          <a:p>
            <a:r>
              <a:t>Terrestrial planet</a:t>
            </a:r>
          </a:p>
          <a:p>
            <a:r>
              <a:t>Liquid Water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components2.gif" descr="components2.gif"/>
          <p:cNvPicPr>
            <a:picLocks noChangeAspect="1"/>
          </p:cNvPicPr>
          <p:nvPr/>
        </p:nvPicPr>
        <p:blipFill>
          <a:blip r:embed="rId2"/>
          <a:stretch>
            <a:fillRect/>
          </a:stretch>
        </p:blipFill>
        <p:spPr>
          <a:xfrm>
            <a:off x="549962" y="428473"/>
            <a:ext cx="11904876" cy="8896654"/>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hemical Composition of the Atmosphere"/>
          <p:cNvSpPr txBox="1">
            <a:spLocks noGrp="1"/>
          </p:cNvSpPr>
          <p:nvPr>
            <p:ph type="title"/>
          </p:nvPr>
        </p:nvSpPr>
        <p:spPr>
          <a:prstGeom prst="rect">
            <a:avLst/>
          </a:prstGeom>
        </p:spPr>
        <p:txBody>
          <a:bodyPr/>
          <a:lstStyle>
            <a:lvl1pPr defTabSz="484886">
              <a:defRPr sz="6640"/>
            </a:lvl1pPr>
          </a:lstStyle>
          <a:p>
            <a:r>
              <a:t>Chemical Composition of the Atmosphere</a:t>
            </a:r>
          </a:p>
        </p:txBody>
      </p:sp>
      <p:graphicFrame>
        <p:nvGraphicFramePr>
          <p:cNvPr id="371" name="Table 1"/>
          <p:cNvGraphicFramePr/>
          <p:nvPr/>
        </p:nvGraphicFramePr>
        <p:xfrm>
          <a:off x="3529647" y="2534652"/>
          <a:ext cx="5951856" cy="7084867"/>
        </p:xfrm>
        <a:graphic>
          <a:graphicData uri="http://schemas.openxmlformats.org/drawingml/2006/table">
            <a:tbl>
              <a:tblPr bandRow="1">
                <a:tableStyleId>{4C3C2611-4C71-4FC5-86AE-919BDF0F9419}</a:tableStyleId>
              </a:tblPr>
              <a:tblGrid>
                <a:gridCol w="1654810">
                  <a:extLst>
                    <a:ext uri="{9D8B030D-6E8A-4147-A177-3AD203B41FA5}">
                      <a16:colId xmlns:a16="http://schemas.microsoft.com/office/drawing/2014/main" val="20000"/>
                    </a:ext>
                  </a:extLst>
                </a:gridCol>
                <a:gridCol w="803910">
                  <a:extLst>
                    <a:ext uri="{9D8B030D-6E8A-4147-A177-3AD203B41FA5}">
                      <a16:colId xmlns:a16="http://schemas.microsoft.com/office/drawing/2014/main" val="20001"/>
                    </a:ext>
                  </a:extLst>
                </a:gridCol>
                <a:gridCol w="946784">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tblGrid>
              <a:tr h="416383">
                <a:tc>
                  <a:txBody>
                    <a:bodyPr/>
                    <a:lstStyle/>
                    <a:p>
                      <a:pPr algn="l" defTabSz="457200">
                        <a:defRPr sz="1800"/>
                      </a:pPr>
                      <a:r>
                        <a:rPr sz="1500" b="1">
                          <a:solidFill>
                            <a:srgbClr val="FFFFFF"/>
                          </a:solidFill>
                          <a:sym typeface="Helvetica Neue"/>
                        </a:rPr>
                        <a:t>Gas</a:t>
                      </a:r>
                    </a:p>
                  </a:txBody>
                  <a:tcPr marL="25400" marR="25400" marT="25400" marB="25400" anchor="ctr" horzOverflow="overflow">
                    <a:lnL w="12700">
                      <a:solidFill>
                        <a:srgbClr val="DDDDDD"/>
                      </a:solidFill>
                      <a:miter lim="400000"/>
                    </a:lnL>
                    <a:lnR w="12700">
                      <a:solidFill>
                        <a:srgbClr val="DDDDDD"/>
                      </a:solidFill>
                      <a:miter lim="400000"/>
                    </a:lnR>
                    <a:lnB w="25400">
                      <a:solidFill>
                        <a:srgbClr val="DDDDDD"/>
                      </a:solidFill>
                      <a:miter lim="400000"/>
                    </a:lnB>
                    <a:solidFill>
                      <a:srgbClr val="2D72B8"/>
                    </a:solidFill>
                  </a:tcPr>
                </a:tc>
                <a:tc>
                  <a:txBody>
                    <a:bodyPr/>
                    <a:lstStyle/>
                    <a:p>
                      <a:pPr algn="l" defTabSz="457200">
                        <a:defRPr sz="1800"/>
                      </a:pPr>
                      <a:r>
                        <a:rPr sz="1500" b="1">
                          <a:solidFill>
                            <a:srgbClr val="FFFFFF"/>
                          </a:solidFill>
                          <a:sym typeface="Helvetica Neue"/>
                        </a:rPr>
                        <a:t>Symbol</a:t>
                      </a:r>
                    </a:p>
                  </a:txBody>
                  <a:tcPr marL="25400" marR="25400" marT="25400" marB="25400" anchor="ctr" horzOverflow="overflow">
                    <a:lnL w="12700">
                      <a:solidFill>
                        <a:srgbClr val="DDDDDD"/>
                      </a:solidFill>
                      <a:miter lim="400000"/>
                    </a:lnL>
                    <a:lnR w="12700">
                      <a:solidFill>
                        <a:srgbClr val="DDDDDD"/>
                      </a:solidFill>
                      <a:miter lim="400000"/>
                    </a:lnR>
                    <a:lnB w="25400">
                      <a:solidFill>
                        <a:srgbClr val="DDDDDD"/>
                      </a:solidFill>
                      <a:miter lim="400000"/>
                    </a:lnB>
                    <a:solidFill>
                      <a:srgbClr val="2D72B8"/>
                    </a:solidFill>
                  </a:tcPr>
                </a:tc>
                <a:tc gridSpan="3">
                  <a:txBody>
                    <a:bodyPr/>
                    <a:lstStyle/>
                    <a:p>
                      <a:pPr algn="l" defTabSz="457200">
                        <a:defRPr sz="1800"/>
                      </a:pPr>
                      <a:r>
                        <a:rPr sz="1500" b="1">
                          <a:solidFill>
                            <a:srgbClr val="FFFFFF"/>
                          </a:solidFill>
                          <a:sym typeface="Helvetica Neue"/>
                        </a:rPr>
                        <a:t>Content</a:t>
                      </a:r>
                    </a:p>
                  </a:txBody>
                  <a:tcPr marL="25400" marR="25400" marT="25400" marB="25400" anchor="ctr" horzOverflow="overflow">
                    <a:lnL w="12700">
                      <a:solidFill>
                        <a:srgbClr val="DDDDDD"/>
                      </a:solidFill>
                      <a:miter lim="400000"/>
                    </a:lnL>
                    <a:lnB w="25400">
                      <a:solidFill>
                        <a:srgbClr val="DDDDDD"/>
                      </a:solidFill>
                      <a:miter lim="400000"/>
                    </a:lnB>
                    <a:solidFill>
                      <a:srgbClr val="2D72B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6383">
                <a:tc>
                  <a:txBody>
                    <a:bodyPr/>
                    <a:lstStyle/>
                    <a:p>
                      <a:pPr algn="l" defTabSz="457200">
                        <a:defRPr sz="1800"/>
                      </a:pPr>
                      <a:r>
                        <a:rPr sz="1500">
                          <a:sym typeface="Helvetica Neue"/>
                        </a:rPr>
                        <a:t>Nitrogen</a:t>
                      </a:r>
                    </a:p>
                  </a:txBody>
                  <a:tcPr marL="25400" marR="25400" marT="25400" marB="254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a:txBody>
                    <a:bodyPr/>
                    <a:lstStyle/>
                    <a:p>
                      <a:pPr algn="l" defTabSz="457200">
                        <a:defRPr sz="1500">
                          <a:sym typeface="Helvetica Neue"/>
                        </a:defRPr>
                      </a:pPr>
                      <a:r>
                        <a:t>N</a:t>
                      </a:r>
                      <a:r>
                        <a:rPr sz="1125"/>
                        <a:t>2</a:t>
                      </a:r>
                    </a:p>
                  </a:txBody>
                  <a:tcPr marL="25400" marR="25400" marT="25400" marB="254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a:txBody>
                    <a:bodyPr/>
                    <a:lstStyle/>
                    <a:p>
                      <a:pPr algn="r" defTabSz="457200">
                        <a:defRPr sz="1800"/>
                      </a:pPr>
                      <a:r>
                        <a:rPr sz="1500">
                          <a:sym typeface="Helvetica Neue"/>
                        </a:rPr>
                        <a:t>78.084%</a:t>
                      </a:r>
                    </a:p>
                  </a:txBody>
                  <a:tcPr marL="25400" marR="25400" marT="25400" marB="254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rowSpan="4" gridSpan="2">
                  <a:txBody>
                    <a:bodyPr/>
                    <a:lstStyle/>
                    <a:p>
                      <a:pPr algn="r" defTabSz="457200">
                        <a:defRPr sz="1800"/>
                      </a:pPr>
                      <a:r>
                        <a:rPr sz="1500">
                          <a:sym typeface="Helvetica Neue"/>
                        </a:rPr>
                        <a:t>99.998%</a:t>
                      </a:r>
                    </a:p>
                  </a:txBody>
                  <a:tcPr marL="25400" marR="25400" marT="25400" marB="25400" anchor="ctr" horzOverflow="overflow">
                    <a:lnL w="12700">
                      <a:solidFill>
                        <a:srgbClr val="DDDDDD"/>
                      </a:solidFill>
                      <a:miter lim="400000"/>
                    </a:lnL>
                    <a:lnT w="12700">
                      <a:solidFill>
                        <a:srgbClr val="DDDDDD"/>
                      </a:solidFill>
                      <a:miter lim="400000"/>
                    </a:lnT>
                  </a:tcPr>
                </a:tc>
                <a:tc rowSpan="4" hMerge="1">
                  <a:txBody>
                    <a:bodyPr/>
                    <a:lstStyle/>
                    <a:p>
                      <a:endParaRPr lang="en-US"/>
                    </a:p>
                  </a:txBody>
                  <a:tcPr/>
                </a:tc>
                <a:extLst>
                  <a:ext uri="{0D108BD9-81ED-4DB2-BD59-A6C34878D82A}">
                    <a16:rowId xmlns:a16="http://schemas.microsoft.com/office/drawing/2014/main" val="10001"/>
                  </a:ext>
                </a:extLst>
              </a:tr>
              <a:tr h="416383">
                <a:tc>
                  <a:txBody>
                    <a:bodyPr/>
                    <a:lstStyle/>
                    <a:p>
                      <a:pPr algn="l" defTabSz="457200">
                        <a:defRPr sz="1800"/>
                      </a:pPr>
                      <a:r>
                        <a:rPr sz="1500">
                          <a:sym typeface="Helvetica Neue"/>
                        </a:rPr>
                        <a:t>Oxygen</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a:txBody>
                    <a:bodyPr/>
                    <a:lstStyle/>
                    <a:p>
                      <a:pPr algn="l" defTabSz="457200">
                        <a:defRPr sz="1500">
                          <a:sym typeface="Helvetica Neue"/>
                        </a:defRPr>
                      </a:pPr>
                      <a:r>
                        <a:t>O</a:t>
                      </a:r>
                      <a:r>
                        <a:rPr sz="1125"/>
                        <a:t>2</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a:txBody>
                    <a:bodyPr/>
                    <a:lstStyle/>
                    <a:p>
                      <a:pPr algn="r" defTabSz="457200">
                        <a:defRPr sz="1800"/>
                      </a:pPr>
                      <a:r>
                        <a:rPr sz="1500">
                          <a:sym typeface="Helvetica Neue"/>
                        </a:rPr>
                        <a:t>20.947%</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416383">
                <a:tc>
                  <a:txBody>
                    <a:bodyPr/>
                    <a:lstStyle/>
                    <a:p>
                      <a:pPr algn="l" defTabSz="457200">
                        <a:defRPr sz="1800"/>
                      </a:pPr>
                      <a:r>
                        <a:rPr sz="1500">
                          <a:sym typeface="Helvetica Neue"/>
                        </a:rPr>
                        <a:t>Argon</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defTabSz="457200">
                        <a:defRPr sz="1800"/>
                      </a:pPr>
                      <a:r>
                        <a:rPr sz="1500">
                          <a:sym typeface="Helvetica Neue"/>
                        </a:rPr>
                        <a:t>Ar</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r" defTabSz="457200">
                        <a:defRPr sz="1800"/>
                      </a:pPr>
                      <a:r>
                        <a:rPr sz="1500">
                          <a:sym typeface="Helvetica Neue"/>
                        </a:rPr>
                        <a:t>0.934%</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416383">
                <a:tc>
                  <a:txBody>
                    <a:bodyPr/>
                    <a:lstStyle/>
                    <a:p>
                      <a:pPr algn="l" defTabSz="457200">
                        <a:defRPr sz="1800"/>
                      </a:pPr>
                      <a:r>
                        <a:rPr sz="1500">
                          <a:sym typeface="Helvetica Neue"/>
                        </a:rPr>
                        <a:t>Carbon dioxide</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a:txBody>
                    <a:bodyPr/>
                    <a:lstStyle/>
                    <a:p>
                      <a:pPr algn="l" defTabSz="457200">
                        <a:defRPr sz="1500">
                          <a:sym typeface="Helvetica Neue"/>
                        </a:defRPr>
                      </a:pPr>
                      <a:r>
                        <a:t>CO</a:t>
                      </a:r>
                      <a:r>
                        <a:rPr sz="1125"/>
                        <a:t>2</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a:txBody>
                    <a:bodyPr/>
                    <a:lstStyle/>
                    <a:p>
                      <a:pPr algn="r" defTabSz="457200">
                        <a:defRPr sz="1800"/>
                      </a:pPr>
                      <a:r>
                        <a:rPr sz="1500">
                          <a:sym typeface="Helvetica Neue"/>
                        </a:rPr>
                        <a:t>0.035%</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416383">
                <a:tc>
                  <a:txBody>
                    <a:bodyPr/>
                    <a:lstStyle/>
                    <a:p>
                      <a:pPr algn="l" defTabSz="457200">
                        <a:defRPr sz="1800"/>
                      </a:pPr>
                      <a:r>
                        <a:rPr sz="1500">
                          <a:sym typeface="Helvetica Neue"/>
                        </a:rPr>
                        <a:t>Neon</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defTabSz="457200">
                        <a:defRPr sz="1800"/>
                      </a:pPr>
                      <a:r>
                        <a:rPr sz="1500">
                          <a:sym typeface="Helvetica Neue"/>
                        </a:rPr>
                        <a:t>Ne</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gridSpan="3">
                  <a:txBody>
                    <a:bodyPr/>
                    <a:lstStyle/>
                    <a:p>
                      <a:pPr algn="l" defTabSz="457200">
                        <a:defRPr sz="1800"/>
                      </a:pPr>
                      <a:r>
                        <a:rPr sz="1500">
                          <a:sym typeface="Helvetica Neue"/>
                        </a:rPr>
                        <a:t>18.182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16383">
                <a:tc>
                  <a:txBody>
                    <a:bodyPr/>
                    <a:lstStyle/>
                    <a:p>
                      <a:pPr algn="l" defTabSz="457200">
                        <a:defRPr sz="1800"/>
                      </a:pPr>
                      <a:r>
                        <a:rPr sz="1500">
                          <a:sym typeface="Helvetica Neue"/>
                        </a:rPr>
                        <a:t>Helium</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a:txBody>
                    <a:bodyPr/>
                    <a:lstStyle/>
                    <a:p>
                      <a:pPr algn="l" defTabSz="457200">
                        <a:defRPr sz="1800"/>
                      </a:pPr>
                      <a:r>
                        <a:rPr sz="1500">
                          <a:sym typeface="Helvetica Neue"/>
                        </a:rPr>
                        <a:t>He</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gridSpan="3">
                  <a:txBody>
                    <a:bodyPr/>
                    <a:lstStyle/>
                    <a:p>
                      <a:pPr algn="l" defTabSz="457200">
                        <a:defRPr sz="1800"/>
                      </a:pPr>
                      <a:r>
                        <a:rPr sz="1500">
                          <a:sym typeface="Helvetica Neue"/>
                        </a:rPr>
                        <a:t>5.24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solidFill>
                      <a:srgbClr val="F7F7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16383">
                <a:tc>
                  <a:txBody>
                    <a:bodyPr/>
                    <a:lstStyle/>
                    <a:p>
                      <a:pPr algn="l" defTabSz="457200">
                        <a:defRPr sz="1800"/>
                      </a:pPr>
                      <a:r>
                        <a:rPr sz="1500">
                          <a:sym typeface="Helvetica Neue"/>
                        </a:rPr>
                        <a:t>Methane</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defTabSz="457200">
                        <a:defRPr sz="1500">
                          <a:sym typeface="Helvetica Neue"/>
                        </a:defRPr>
                      </a:pPr>
                      <a:r>
                        <a:t>CH</a:t>
                      </a:r>
                      <a:r>
                        <a:rPr sz="1125"/>
                        <a:t>4</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gridSpan="3">
                  <a:txBody>
                    <a:bodyPr/>
                    <a:lstStyle/>
                    <a:p>
                      <a:pPr algn="l" defTabSz="457200">
                        <a:defRPr sz="1800"/>
                      </a:pPr>
                      <a:r>
                        <a:rPr sz="1500">
                          <a:sym typeface="Helvetica Neue"/>
                        </a:rPr>
                        <a:t>1.70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16383">
                <a:tc>
                  <a:txBody>
                    <a:bodyPr/>
                    <a:lstStyle/>
                    <a:p>
                      <a:pPr algn="l" defTabSz="457200">
                        <a:defRPr sz="1800"/>
                      </a:pPr>
                      <a:r>
                        <a:rPr sz="1500">
                          <a:sym typeface="Helvetica Neue"/>
                        </a:rPr>
                        <a:t>Krypton</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a:txBody>
                    <a:bodyPr/>
                    <a:lstStyle/>
                    <a:p>
                      <a:pPr algn="l" defTabSz="457200">
                        <a:defRPr sz="1800"/>
                      </a:pPr>
                      <a:r>
                        <a:rPr sz="1500">
                          <a:sym typeface="Helvetica Neue"/>
                        </a:rPr>
                        <a:t>Kr</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gridSpan="3">
                  <a:txBody>
                    <a:bodyPr/>
                    <a:lstStyle/>
                    <a:p>
                      <a:pPr algn="l" defTabSz="457200">
                        <a:defRPr sz="1800"/>
                      </a:pPr>
                      <a:r>
                        <a:rPr sz="1500">
                          <a:sym typeface="Helvetica Neue"/>
                        </a:rPr>
                        <a:t>1.14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solidFill>
                      <a:srgbClr val="F7F7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16383">
                <a:tc>
                  <a:txBody>
                    <a:bodyPr/>
                    <a:lstStyle/>
                    <a:p>
                      <a:pPr algn="l" defTabSz="457200">
                        <a:defRPr sz="1800"/>
                      </a:pPr>
                      <a:r>
                        <a:rPr sz="1500">
                          <a:sym typeface="Helvetica Neue"/>
                        </a:rPr>
                        <a:t>Hydrogen</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defTabSz="457200">
                        <a:defRPr sz="1500">
                          <a:sym typeface="Helvetica Neue"/>
                        </a:defRPr>
                      </a:pPr>
                      <a:r>
                        <a:t>H</a:t>
                      </a:r>
                      <a:r>
                        <a:rPr sz="1125"/>
                        <a:t>2</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gridSpan="3">
                  <a:txBody>
                    <a:bodyPr/>
                    <a:lstStyle/>
                    <a:p>
                      <a:pPr algn="l" defTabSz="457200">
                        <a:defRPr sz="1800"/>
                      </a:pPr>
                      <a:r>
                        <a:rPr sz="1500">
                          <a:sym typeface="Helvetica Neue"/>
                        </a:rPr>
                        <a:t>0.53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416383">
                <a:tc>
                  <a:txBody>
                    <a:bodyPr/>
                    <a:lstStyle/>
                    <a:p>
                      <a:pPr algn="l" defTabSz="457200">
                        <a:defRPr sz="1800"/>
                      </a:pPr>
                      <a:r>
                        <a:rPr sz="1500">
                          <a:sym typeface="Helvetica Neue"/>
                        </a:rPr>
                        <a:t>Nitrous oxide</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a:txBody>
                    <a:bodyPr/>
                    <a:lstStyle/>
                    <a:p>
                      <a:pPr algn="l" defTabSz="457200">
                        <a:defRPr sz="1500">
                          <a:sym typeface="Helvetica Neue"/>
                        </a:defRPr>
                      </a:pPr>
                      <a:r>
                        <a:t>N</a:t>
                      </a:r>
                      <a:r>
                        <a:rPr sz="1125"/>
                        <a:t>2</a:t>
                      </a:r>
                      <a:r>
                        <a:t>O</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gridSpan="3">
                  <a:txBody>
                    <a:bodyPr/>
                    <a:lstStyle/>
                    <a:p>
                      <a:pPr algn="l" defTabSz="457200">
                        <a:defRPr sz="1800"/>
                      </a:pPr>
                      <a:r>
                        <a:rPr sz="1500">
                          <a:sym typeface="Helvetica Neue"/>
                        </a:rPr>
                        <a:t>0.31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solidFill>
                      <a:srgbClr val="F7F7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16383">
                <a:tc>
                  <a:txBody>
                    <a:bodyPr/>
                    <a:lstStyle/>
                    <a:p>
                      <a:pPr algn="l" defTabSz="457200">
                        <a:defRPr sz="1800"/>
                      </a:pPr>
                      <a:r>
                        <a:rPr sz="1500">
                          <a:sym typeface="Helvetica Neue"/>
                        </a:rPr>
                        <a:t>Carbon monoxide</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defTabSz="457200">
                        <a:defRPr sz="1800"/>
                      </a:pPr>
                      <a:r>
                        <a:rPr sz="1500">
                          <a:sym typeface="Helvetica Neue"/>
                        </a:rPr>
                        <a:t>CO</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gridSpan="3">
                  <a:txBody>
                    <a:bodyPr/>
                    <a:lstStyle/>
                    <a:p>
                      <a:pPr algn="l" defTabSz="457200">
                        <a:defRPr sz="1800"/>
                      </a:pPr>
                      <a:r>
                        <a:rPr sz="1500">
                          <a:sym typeface="Helvetica Neue"/>
                        </a:rPr>
                        <a:t>0.10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416383">
                <a:tc>
                  <a:txBody>
                    <a:bodyPr/>
                    <a:lstStyle/>
                    <a:p>
                      <a:pPr algn="l" defTabSz="457200">
                        <a:defRPr sz="1800"/>
                      </a:pPr>
                      <a:r>
                        <a:rPr sz="1500">
                          <a:sym typeface="Helvetica Neue"/>
                        </a:rPr>
                        <a:t>Xenon</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a:txBody>
                    <a:bodyPr/>
                    <a:lstStyle/>
                    <a:p>
                      <a:pPr algn="l" defTabSz="457200">
                        <a:defRPr sz="1800"/>
                      </a:pPr>
                      <a:r>
                        <a:rPr sz="1500">
                          <a:sym typeface="Helvetica Neue"/>
                        </a:rPr>
                        <a:t>Xe</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gridSpan="3">
                  <a:txBody>
                    <a:bodyPr/>
                    <a:lstStyle/>
                    <a:p>
                      <a:pPr algn="l" defTabSz="457200">
                        <a:defRPr sz="1800"/>
                      </a:pPr>
                      <a:r>
                        <a:rPr sz="1500">
                          <a:sym typeface="Helvetica Neue"/>
                        </a:rPr>
                        <a:t>0.09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solidFill>
                      <a:srgbClr val="F7F7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416383">
                <a:tc>
                  <a:txBody>
                    <a:bodyPr/>
                    <a:lstStyle/>
                    <a:p>
                      <a:pPr algn="l" defTabSz="457200">
                        <a:defRPr sz="1800"/>
                      </a:pPr>
                      <a:r>
                        <a:rPr sz="1500">
                          <a:sym typeface="Helvetica Neue"/>
                        </a:rPr>
                        <a:t>Ozone</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defTabSz="457200">
                        <a:defRPr sz="1500">
                          <a:sym typeface="Helvetica Neue"/>
                        </a:defRPr>
                      </a:pPr>
                      <a:r>
                        <a:t>O</a:t>
                      </a:r>
                      <a:r>
                        <a:rPr sz="1125"/>
                        <a:t>3</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gridSpan="3">
                  <a:txBody>
                    <a:bodyPr/>
                    <a:lstStyle/>
                    <a:p>
                      <a:pPr algn="l" defTabSz="457200">
                        <a:defRPr sz="1800"/>
                      </a:pPr>
                      <a:r>
                        <a:rPr sz="1500">
                          <a:sym typeface="Helvetica Neue"/>
                        </a:rPr>
                        <a:t>0.07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416383">
                <a:tc>
                  <a:txBody>
                    <a:bodyPr/>
                    <a:lstStyle/>
                    <a:p>
                      <a:pPr algn="l" defTabSz="457200">
                        <a:defRPr sz="1800"/>
                      </a:pPr>
                      <a:r>
                        <a:rPr sz="1500">
                          <a:sym typeface="Helvetica Neue"/>
                        </a:rPr>
                        <a:t>Nitrogen dioxide</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a:txBody>
                    <a:bodyPr/>
                    <a:lstStyle/>
                    <a:p>
                      <a:pPr algn="l" defTabSz="457200">
                        <a:defRPr sz="1500">
                          <a:sym typeface="Helvetica Neue"/>
                        </a:defRPr>
                      </a:pPr>
                      <a:r>
                        <a:t>NO</a:t>
                      </a:r>
                      <a:r>
                        <a:rPr sz="1125"/>
                        <a:t>2</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gridSpan="3">
                  <a:txBody>
                    <a:bodyPr/>
                    <a:lstStyle/>
                    <a:p>
                      <a:pPr algn="l" defTabSz="457200">
                        <a:defRPr sz="1800"/>
                      </a:pPr>
                      <a:r>
                        <a:rPr sz="1500">
                          <a:sym typeface="Helvetica Neue"/>
                        </a:rPr>
                        <a:t>0.02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solidFill>
                      <a:srgbClr val="F7F7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416383">
                <a:tc>
                  <a:txBody>
                    <a:bodyPr/>
                    <a:lstStyle/>
                    <a:p>
                      <a:pPr algn="l" defTabSz="457200">
                        <a:defRPr sz="1800"/>
                      </a:pPr>
                      <a:r>
                        <a:rPr sz="1500">
                          <a:sym typeface="Helvetica Neue"/>
                        </a:rPr>
                        <a:t>Iodine</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defTabSz="457200">
                        <a:defRPr sz="1500">
                          <a:sym typeface="Helvetica Neue"/>
                        </a:defRPr>
                      </a:pPr>
                      <a:r>
                        <a:t>I</a:t>
                      </a:r>
                      <a:r>
                        <a:rPr sz="1125"/>
                        <a:t>2</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gridSpan="3">
                  <a:txBody>
                    <a:bodyPr/>
                    <a:lstStyle/>
                    <a:p>
                      <a:pPr algn="l" defTabSz="457200">
                        <a:defRPr sz="1800"/>
                      </a:pPr>
                      <a:r>
                        <a:rPr sz="1500">
                          <a:sym typeface="Helvetica Neue"/>
                        </a:rPr>
                        <a:t>0.01 parts per million</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416383">
                <a:tc>
                  <a:txBody>
                    <a:bodyPr/>
                    <a:lstStyle/>
                    <a:p>
                      <a:pPr algn="l" defTabSz="457200">
                        <a:defRPr sz="1800"/>
                      </a:pPr>
                      <a:r>
                        <a:rPr sz="1500">
                          <a:sym typeface="Helvetica Neue"/>
                        </a:rPr>
                        <a:t>Ammonia</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a:txBody>
                    <a:bodyPr/>
                    <a:lstStyle/>
                    <a:p>
                      <a:pPr algn="l" defTabSz="457200">
                        <a:defRPr sz="1500">
                          <a:sym typeface="Helvetica Neue"/>
                        </a:defRPr>
                      </a:pPr>
                      <a:r>
                        <a:t>NH</a:t>
                      </a:r>
                      <a:r>
                        <a:rPr sz="1125"/>
                        <a:t>3</a:t>
                      </a:r>
                    </a:p>
                  </a:txBody>
                  <a:tcPr marL="25400" marR="25400" marT="25400" marB="254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7F7F7"/>
                    </a:solidFill>
                  </a:tcPr>
                </a:tc>
                <a:tc gridSpan="3">
                  <a:txBody>
                    <a:bodyPr/>
                    <a:lstStyle/>
                    <a:p>
                      <a:pPr algn="l" defTabSz="457200">
                        <a:defRPr sz="1800"/>
                      </a:pPr>
                      <a:r>
                        <a:rPr sz="1500">
                          <a:sym typeface="Helvetica Neue"/>
                        </a:rPr>
                        <a:t>trace</a:t>
                      </a:r>
                    </a:p>
                  </a:txBody>
                  <a:tcPr marL="25400" marR="25400" marT="25400" marB="25400" anchor="ctr" horzOverflow="overflow">
                    <a:lnL w="12700">
                      <a:solidFill>
                        <a:srgbClr val="DDDDDD"/>
                      </a:solidFill>
                      <a:miter lim="400000"/>
                    </a:lnL>
                    <a:lnT w="12700">
                      <a:solidFill>
                        <a:srgbClr val="DDDDDD"/>
                      </a:solidFill>
                      <a:miter lim="400000"/>
                    </a:lnT>
                    <a:lnB w="12700">
                      <a:solidFill>
                        <a:srgbClr val="DDDDDD"/>
                      </a:solidFill>
                      <a:miter lim="400000"/>
                    </a:lnB>
                    <a:solidFill>
                      <a:srgbClr val="F7F7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bl>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he Role of Green House Gases"/>
          <p:cNvSpPr txBox="1">
            <a:spLocks noGrp="1"/>
          </p:cNvSpPr>
          <p:nvPr>
            <p:ph type="title"/>
          </p:nvPr>
        </p:nvSpPr>
        <p:spPr>
          <a:prstGeom prst="rect">
            <a:avLst/>
          </a:prstGeom>
        </p:spPr>
        <p:txBody>
          <a:bodyPr/>
          <a:lstStyle/>
          <a:p>
            <a:r>
              <a:t>The Role of Green House Gases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Global Warming Potential (GWP)"/>
          <p:cNvSpPr txBox="1">
            <a:spLocks noGrp="1"/>
          </p:cNvSpPr>
          <p:nvPr>
            <p:ph type="title"/>
          </p:nvPr>
        </p:nvSpPr>
        <p:spPr>
          <a:prstGeom prst="rect">
            <a:avLst/>
          </a:prstGeom>
        </p:spPr>
        <p:txBody>
          <a:bodyPr/>
          <a:lstStyle>
            <a:lvl1pPr defTabSz="484886">
              <a:defRPr sz="6640"/>
            </a:lvl1pPr>
          </a:lstStyle>
          <a:p>
            <a:r>
              <a:t>Global Warming Potential (GWP)</a:t>
            </a:r>
          </a:p>
        </p:txBody>
      </p:sp>
      <p:sp>
        <p:nvSpPr>
          <p:cNvPr id="376" name="Allows comparison of the global warming impacts of different gases…"/>
          <p:cNvSpPr txBox="1">
            <a:spLocks noGrp="1"/>
          </p:cNvSpPr>
          <p:nvPr>
            <p:ph type="body" idx="1"/>
          </p:nvPr>
        </p:nvSpPr>
        <p:spPr>
          <a:prstGeom prst="rect">
            <a:avLst/>
          </a:prstGeom>
        </p:spPr>
        <p:txBody>
          <a:bodyPr/>
          <a:lstStyle/>
          <a:p>
            <a:r>
              <a:t>Allows comparison of the global warming impacts of different gases </a:t>
            </a:r>
          </a:p>
          <a:p>
            <a:r>
              <a:t>CO2 has a value of 1 as it is the gas used as the reference point</a:t>
            </a:r>
          </a:p>
          <a:p>
            <a:r>
              <a:t>GWP measures how much energy the emission of 1 ton of gas will absorb over a period of time, 100 years is usually used</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 name="Table 1"/>
          <p:cNvGraphicFramePr/>
          <p:nvPr/>
        </p:nvGraphicFramePr>
        <p:xfrm>
          <a:off x="3854450" y="3137321"/>
          <a:ext cx="3810000" cy="3479379"/>
        </p:xfrm>
        <a:graphic>
          <a:graphicData uri="http://schemas.openxmlformats.org/drawingml/2006/table">
            <a:tbl>
              <a:tblPr bandRow="1">
                <a:tableStyleId>{4C3C2611-4C71-4FC5-86AE-919BDF0F9419}</a:tableStyleId>
              </a:tblPr>
              <a:tblGrid>
                <a:gridCol w="979170">
                  <a:extLst>
                    <a:ext uri="{9D8B030D-6E8A-4147-A177-3AD203B41FA5}">
                      <a16:colId xmlns:a16="http://schemas.microsoft.com/office/drawing/2014/main" val="20000"/>
                    </a:ext>
                  </a:extLst>
                </a:gridCol>
                <a:gridCol w="1949450">
                  <a:extLst>
                    <a:ext uri="{9D8B030D-6E8A-4147-A177-3AD203B41FA5}">
                      <a16:colId xmlns:a16="http://schemas.microsoft.com/office/drawing/2014/main" val="20001"/>
                    </a:ext>
                  </a:extLst>
                </a:gridCol>
                <a:gridCol w="1454785">
                  <a:extLst>
                    <a:ext uri="{9D8B030D-6E8A-4147-A177-3AD203B41FA5}">
                      <a16:colId xmlns:a16="http://schemas.microsoft.com/office/drawing/2014/main" val="20002"/>
                    </a:ext>
                  </a:extLst>
                </a:gridCol>
              </a:tblGrid>
              <a:tr h="434922">
                <a:tc>
                  <a:txBody>
                    <a:bodyPr/>
                    <a:lstStyle/>
                    <a:p>
                      <a:pPr algn="l" defTabSz="457200">
                        <a:defRPr sz="1800"/>
                      </a:pPr>
                      <a:r>
                        <a:rPr sz="1600" b="1">
                          <a:latin typeface="Times Roman"/>
                          <a:ea typeface="Times Roman"/>
                          <a:cs typeface="Times Roman"/>
                          <a:sym typeface="Times Roman"/>
                        </a:rPr>
                        <a:t>Trace gas</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b="1">
                          <a:latin typeface="Times Roman"/>
                          <a:ea typeface="Times Roman"/>
                          <a:cs typeface="Times Roman"/>
                          <a:sym typeface="Times Roman"/>
                        </a:rPr>
                        <a:t>Atmospheric life time
(Residence time)</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b="1">
                          <a:latin typeface="Times Roman"/>
                          <a:ea typeface="Times Roman"/>
                          <a:cs typeface="Times Roman"/>
                          <a:sym typeface="Times Roman"/>
                        </a:rPr>
                        <a:t>Relative forcing</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0"/>
                  </a:ext>
                </a:extLst>
              </a:tr>
              <a:tr h="434922">
                <a:tc>
                  <a:txBody>
                    <a:bodyPr/>
                    <a:lstStyle/>
                    <a:p>
                      <a:pPr algn="l" defTabSz="457200">
                        <a:defRPr>
                          <a:latin typeface="Times Roman"/>
                          <a:ea typeface="Times Roman"/>
                          <a:cs typeface="Times Roman"/>
                          <a:sym typeface="Times Roman"/>
                        </a:defRPr>
                      </a:pPr>
                      <a:r>
                        <a:t>CO</a:t>
                      </a:r>
                      <a:r>
                        <a:rPr sz="1333" baseline="-5999"/>
                        <a:t>2</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50-200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1"/>
                  </a:ext>
                </a:extLst>
              </a:tr>
              <a:tr h="434922">
                <a:tc>
                  <a:txBody>
                    <a:bodyPr/>
                    <a:lstStyle/>
                    <a:p>
                      <a:pPr algn="l" defTabSz="457200">
                        <a:defRPr>
                          <a:latin typeface="Times Roman"/>
                          <a:ea typeface="Times Roman"/>
                          <a:cs typeface="Times Roman"/>
                          <a:sym typeface="Times Roman"/>
                        </a:defRPr>
                      </a:pPr>
                      <a:r>
                        <a:t>CH</a:t>
                      </a:r>
                      <a:r>
                        <a:rPr sz="1333" baseline="-5999"/>
                        <a:t>4</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21</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2"/>
                  </a:ext>
                </a:extLst>
              </a:tr>
              <a:tr h="434922">
                <a:tc>
                  <a:txBody>
                    <a:bodyPr/>
                    <a:lstStyle/>
                    <a:p>
                      <a:pPr algn="l" defTabSz="457200">
                        <a:defRPr>
                          <a:latin typeface="Times Roman"/>
                          <a:ea typeface="Times Roman"/>
                          <a:cs typeface="Times Roman"/>
                          <a:sym typeface="Times Roman"/>
                        </a:defRPr>
                      </a:pPr>
                      <a:r>
                        <a:t>N</a:t>
                      </a:r>
                      <a:r>
                        <a:rPr sz="1333" baseline="-5999"/>
                        <a:t>2</a:t>
                      </a:r>
                      <a:r>
                        <a:t>O</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150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206</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3"/>
                  </a:ext>
                </a:extLst>
              </a:tr>
              <a:tr h="434922">
                <a:tc>
                  <a:txBody>
                    <a:bodyPr/>
                    <a:lstStyle/>
                    <a:p>
                      <a:pPr algn="l" defTabSz="457200">
                        <a:defRPr sz="1800"/>
                      </a:pPr>
                      <a:r>
                        <a:rPr sz="1600">
                          <a:latin typeface="Times Roman"/>
                          <a:ea typeface="Times Roman"/>
                          <a:cs typeface="Times Roman"/>
                          <a:sym typeface="Times Roman"/>
                        </a:rPr>
                        <a:t>CFC-11</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650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12,400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4"/>
                  </a:ext>
                </a:extLst>
              </a:tr>
              <a:tr h="434922">
                <a:tc>
                  <a:txBody>
                    <a:bodyPr/>
                    <a:lstStyle/>
                    <a:p>
                      <a:pPr algn="l" defTabSz="457200">
                        <a:defRPr sz="1800"/>
                      </a:pPr>
                      <a:r>
                        <a:rPr sz="1600">
                          <a:latin typeface="Times Roman"/>
                          <a:ea typeface="Times Roman"/>
                          <a:cs typeface="Times Roman"/>
                          <a:sym typeface="Times Roman"/>
                        </a:rPr>
                        <a:t>CFC-12</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130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15,800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5"/>
                  </a:ext>
                </a:extLst>
              </a:tr>
              <a:tr h="434922">
                <a:tc>
                  <a:txBody>
                    <a:bodyPr/>
                    <a:lstStyle/>
                    <a:p>
                      <a:pPr algn="l" defTabSz="457200">
                        <a:defRPr sz="1800"/>
                      </a:pPr>
                      <a:r>
                        <a:rPr sz="1600">
                          <a:latin typeface="Times Roman"/>
                          <a:ea typeface="Times Roman"/>
                          <a:cs typeface="Times Roman"/>
                          <a:sym typeface="Times Roman"/>
                        </a:rPr>
                        <a:t>HCFC-22</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15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10,700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6"/>
                  </a:ext>
                </a:extLst>
              </a:tr>
              <a:tr h="434922">
                <a:tc>
                  <a:txBody>
                    <a:bodyPr/>
                    <a:lstStyle/>
                    <a:p>
                      <a:pPr algn="l" defTabSz="457200">
                        <a:defRPr sz="1800"/>
                      </a:pPr>
                      <a:r>
                        <a:rPr sz="1600">
                          <a:latin typeface="Times Roman"/>
                          <a:ea typeface="Times Roman"/>
                          <a:cs typeface="Times Roman"/>
                          <a:sym typeface="Times Roman"/>
                        </a:rPr>
                        <a:t>HCFC-123</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1.6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9,940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7"/>
                  </a:ext>
                </a:extLst>
              </a:tr>
            </a:tbl>
          </a:graphicData>
        </a:graphic>
      </p:graphicFrame>
      <p:graphicFrame>
        <p:nvGraphicFramePr>
          <p:cNvPr id="379" name="Table 1-1"/>
          <p:cNvGraphicFramePr/>
          <p:nvPr/>
        </p:nvGraphicFramePr>
        <p:xfrm>
          <a:off x="3855402" y="3137110"/>
          <a:ext cx="3810001" cy="3479380"/>
        </p:xfrm>
        <a:graphic>
          <a:graphicData uri="http://schemas.openxmlformats.org/drawingml/2006/table">
            <a:tbl>
              <a:tblPr bandRow="1">
                <a:tableStyleId>{4C3C2611-4C71-4FC5-86AE-919BDF0F9419}</a:tableStyleId>
              </a:tblPr>
              <a:tblGrid>
                <a:gridCol w="979170">
                  <a:extLst>
                    <a:ext uri="{9D8B030D-6E8A-4147-A177-3AD203B41FA5}">
                      <a16:colId xmlns:a16="http://schemas.microsoft.com/office/drawing/2014/main" val="20000"/>
                    </a:ext>
                  </a:extLst>
                </a:gridCol>
                <a:gridCol w="1949450">
                  <a:extLst>
                    <a:ext uri="{9D8B030D-6E8A-4147-A177-3AD203B41FA5}">
                      <a16:colId xmlns:a16="http://schemas.microsoft.com/office/drawing/2014/main" val="20001"/>
                    </a:ext>
                  </a:extLst>
                </a:gridCol>
                <a:gridCol w="1454785">
                  <a:extLst>
                    <a:ext uri="{9D8B030D-6E8A-4147-A177-3AD203B41FA5}">
                      <a16:colId xmlns:a16="http://schemas.microsoft.com/office/drawing/2014/main" val="20002"/>
                    </a:ext>
                  </a:extLst>
                </a:gridCol>
              </a:tblGrid>
              <a:tr h="434922">
                <a:tc>
                  <a:txBody>
                    <a:bodyPr/>
                    <a:lstStyle/>
                    <a:p>
                      <a:pPr algn="l" defTabSz="457200">
                        <a:defRPr sz="1800"/>
                      </a:pPr>
                      <a:r>
                        <a:rPr sz="1600" b="1">
                          <a:latin typeface="Times Roman"/>
                          <a:ea typeface="Times Roman"/>
                          <a:cs typeface="Times Roman"/>
                          <a:sym typeface="Times Roman"/>
                        </a:rPr>
                        <a:t>Trace gas</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b="1">
                          <a:latin typeface="Times Roman"/>
                          <a:ea typeface="Times Roman"/>
                          <a:cs typeface="Times Roman"/>
                          <a:sym typeface="Times Roman"/>
                        </a:rPr>
                        <a:t>Atmospheric life time
(Residence time)</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b="1">
                          <a:latin typeface="Times Roman"/>
                          <a:ea typeface="Times Roman"/>
                          <a:cs typeface="Times Roman"/>
                          <a:sym typeface="Times Roman"/>
                        </a:rPr>
                        <a:t>Relative forcing</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0"/>
                  </a:ext>
                </a:extLst>
              </a:tr>
              <a:tr h="434922">
                <a:tc>
                  <a:txBody>
                    <a:bodyPr/>
                    <a:lstStyle/>
                    <a:p>
                      <a:pPr algn="l" defTabSz="457200">
                        <a:defRPr>
                          <a:latin typeface="Times Roman"/>
                          <a:ea typeface="Times Roman"/>
                          <a:cs typeface="Times Roman"/>
                          <a:sym typeface="Times Roman"/>
                        </a:defRPr>
                      </a:pPr>
                      <a:r>
                        <a:t>CO</a:t>
                      </a:r>
                      <a:r>
                        <a:rPr sz="1333" baseline="-5999"/>
                        <a:t>2</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50-200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1"/>
                  </a:ext>
                </a:extLst>
              </a:tr>
              <a:tr h="434922">
                <a:tc>
                  <a:txBody>
                    <a:bodyPr/>
                    <a:lstStyle/>
                    <a:p>
                      <a:pPr algn="l" defTabSz="457200">
                        <a:defRPr>
                          <a:latin typeface="Times Roman"/>
                          <a:ea typeface="Times Roman"/>
                          <a:cs typeface="Times Roman"/>
                          <a:sym typeface="Times Roman"/>
                        </a:defRPr>
                      </a:pPr>
                      <a:r>
                        <a:t>CH</a:t>
                      </a:r>
                      <a:r>
                        <a:rPr sz="1333" baseline="-5999"/>
                        <a:t>4</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21</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2"/>
                  </a:ext>
                </a:extLst>
              </a:tr>
              <a:tr h="434922">
                <a:tc>
                  <a:txBody>
                    <a:bodyPr/>
                    <a:lstStyle/>
                    <a:p>
                      <a:pPr algn="l" defTabSz="457200">
                        <a:defRPr>
                          <a:latin typeface="Times Roman"/>
                          <a:ea typeface="Times Roman"/>
                          <a:cs typeface="Times Roman"/>
                          <a:sym typeface="Times Roman"/>
                        </a:defRPr>
                      </a:pPr>
                      <a:r>
                        <a:t>N</a:t>
                      </a:r>
                      <a:r>
                        <a:rPr sz="1333" baseline="-5999"/>
                        <a:t>2</a:t>
                      </a:r>
                      <a:r>
                        <a:t>O</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150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206</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3"/>
                  </a:ext>
                </a:extLst>
              </a:tr>
              <a:tr h="434922">
                <a:tc>
                  <a:txBody>
                    <a:bodyPr/>
                    <a:lstStyle/>
                    <a:p>
                      <a:pPr algn="l" defTabSz="457200">
                        <a:defRPr sz="1800"/>
                      </a:pPr>
                      <a:r>
                        <a:rPr sz="1600">
                          <a:latin typeface="Times Roman"/>
                          <a:ea typeface="Times Roman"/>
                          <a:cs typeface="Times Roman"/>
                          <a:sym typeface="Times Roman"/>
                        </a:rPr>
                        <a:t>CFC-11</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650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12,400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4"/>
                  </a:ext>
                </a:extLst>
              </a:tr>
              <a:tr h="434922">
                <a:tc>
                  <a:txBody>
                    <a:bodyPr/>
                    <a:lstStyle/>
                    <a:p>
                      <a:pPr algn="l" defTabSz="457200">
                        <a:defRPr sz="1800"/>
                      </a:pPr>
                      <a:r>
                        <a:rPr sz="1600">
                          <a:latin typeface="Times Roman"/>
                          <a:ea typeface="Times Roman"/>
                          <a:cs typeface="Times Roman"/>
                          <a:sym typeface="Times Roman"/>
                        </a:rPr>
                        <a:t>CFC-12</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130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15,800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5"/>
                  </a:ext>
                </a:extLst>
              </a:tr>
              <a:tr h="434922">
                <a:tc>
                  <a:txBody>
                    <a:bodyPr/>
                    <a:lstStyle/>
                    <a:p>
                      <a:pPr algn="l" defTabSz="457200">
                        <a:defRPr sz="1800"/>
                      </a:pPr>
                      <a:r>
                        <a:rPr sz="1600">
                          <a:latin typeface="Times Roman"/>
                          <a:ea typeface="Times Roman"/>
                          <a:cs typeface="Times Roman"/>
                          <a:sym typeface="Times Roman"/>
                        </a:rPr>
                        <a:t>HCFC-22</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15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10,700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6"/>
                  </a:ext>
                </a:extLst>
              </a:tr>
              <a:tr h="434922">
                <a:tc>
                  <a:txBody>
                    <a:bodyPr/>
                    <a:lstStyle/>
                    <a:p>
                      <a:pPr algn="l" defTabSz="457200">
                        <a:defRPr sz="1800"/>
                      </a:pPr>
                      <a:r>
                        <a:rPr sz="1600">
                          <a:latin typeface="Times Roman"/>
                          <a:ea typeface="Times Roman"/>
                          <a:cs typeface="Times Roman"/>
                          <a:sym typeface="Times Roman"/>
                        </a:rPr>
                        <a:t>HCFC-123</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1.6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9,940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7"/>
                  </a:ext>
                </a:extLst>
              </a:tr>
            </a:tbl>
          </a:graphicData>
        </a:graphic>
      </p:graphicFrame>
      <p:graphicFrame>
        <p:nvGraphicFramePr>
          <p:cNvPr id="380" name="Table 1-2"/>
          <p:cNvGraphicFramePr/>
          <p:nvPr/>
        </p:nvGraphicFramePr>
        <p:xfrm>
          <a:off x="1747971" y="1208404"/>
          <a:ext cx="9765258" cy="7349492"/>
        </p:xfrm>
        <a:graphic>
          <a:graphicData uri="http://schemas.openxmlformats.org/drawingml/2006/table">
            <a:tbl>
              <a:tblPr bandRow="1">
                <a:tableStyleId>{4C3C2611-4C71-4FC5-86AE-919BDF0F9419}</a:tableStyleId>
              </a:tblPr>
              <a:tblGrid>
                <a:gridCol w="2178537">
                  <a:extLst>
                    <a:ext uri="{9D8B030D-6E8A-4147-A177-3AD203B41FA5}">
                      <a16:colId xmlns:a16="http://schemas.microsoft.com/office/drawing/2014/main" val="20000"/>
                    </a:ext>
                  </a:extLst>
                </a:gridCol>
                <a:gridCol w="4337295">
                  <a:extLst>
                    <a:ext uri="{9D8B030D-6E8A-4147-A177-3AD203B41FA5}">
                      <a16:colId xmlns:a16="http://schemas.microsoft.com/office/drawing/2014/main" val="20001"/>
                    </a:ext>
                  </a:extLst>
                </a:gridCol>
                <a:gridCol w="3236724">
                  <a:extLst>
                    <a:ext uri="{9D8B030D-6E8A-4147-A177-3AD203B41FA5}">
                      <a16:colId xmlns:a16="http://schemas.microsoft.com/office/drawing/2014/main" val="20002"/>
                    </a:ext>
                  </a:extLst>
                </a:gridCol>
              </a:tblGrid>
              <a:tr h="917098">
                <a:tc>
                  <a:txBody>
                    <a:bodyPr/>
                    <a:lstStyle/>
                    <a:p>
                      <a:pPr algn="l" defTabSz="457200">
                        <a:defRPr sz="1800"/>
                      </a:pPr>
                      <a:r>
                        <a:rPr sz="1600" b="1">
                          <a:latin typeface="Times Roman"/>
                          <a:ea typeface="Times Roman"/>
                          <a:cs typeface="Times Roman"/>
                          <a:sym typeface="Times Roman"/>
                        </a:rPr>
                        <a:t>Trace gas</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b="1">
                          <a:latin typeface="Times Roman"/>
                          <a:ea typeface="Times Roman"/>
                          <a:cs typeface="Times Roman"/>
                          <a:sym typeface="Times Roman"/>
                        </a:rPr>
                        <a:t>Atmospheric life time
(Residence time)</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b="1">
                          <a:latin typeface="Times Roman"/>
                          <a:ea typeface="Times Roman"/>
                          <a:cs typeface="Times Roman"/>
                          <a:sym typeface="Times Roman"/>
                        </a:rPr>
                        <a:t>Relative forcing</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0"/>
                  </a:ext>
                </a:extLst>
              </a:tr>
              <a:tr h="917098">
                <a:tc>
                  <a:txBody>
                    <a:bodyPr/>
                    <a:lstStyle/>
                    <a:p>
                      <a:pPr algn="l" defTabSz="457200">
                        <a:defRPr>
                          <a:latin typeface="Times Roman"/>
                          <a:ea typeface="Times Roman"/>
                          <a:cs typeface="Times Roman"/>
                          <a:sym typeface="Times Roman"/>
                        </a:defRPr>
                      </a:pPr>
                      <a:r>
                        <a:t>CO</a:t>
                      </a:r>
                      <a:r>
                        <a:rPr sz="1333" baseline="-5999"/>
                        <a:t>2</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50-200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1"/>
                  </a:ext>
                </a:extLst>
              </a:tr>
              <a:tr h="917098">
                <a:tc>
                  <a:txBody>
                    <a:bodyPr/>
                    <a:lstStyle/>
                    <a:p>
                      <a:pPr algn="l" defTabSz="457200">
                        <a:defRPr>
                          <a:latin typeface="Times Roman"/>
                          <a:ea typeface="Times Roman"/>
                          <a:cs typeface="Times Roman"/>
                          <a:sym typeface="Times Roman"/>
                        </a:defRPr>
                      </a:pPr>
                      <a:r>
                        <a:t>CH</a:t>
                      </a:r>
                      <a:r>
                        <a:rPr sz="1333" baseline="-5999"/>
                        <a:t>4</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21</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2"/>
                  </a:ext>
                </a:extLst>
              </a:tr>
              <a:tr h="917098">
                <a:tc>
                  <a:txBody>
                    <a:bodyPr/>
                    <a:lstStyle/>
                    <a:p>
                      <a:pPr algn="l" defTabSz="457200">
                        <a:defRPr>
                          <a:latin typeface="Times Roman"/>
                          <a:ea typeface="Times Roman"/>
                          <a:cs typeface="Times Roman"/>
                          <a:sym typeface="Times Roman"/>
                        </a:defRPr>
                      </a:pPr>
                      <a:r>
                        <a:t>N</a:t>
                      </a:r>
                      <a:r>
                        <a:rPr sz="1333" baseline="-5999"/>
                        <a:t>2</a:t>
                      </a:r>
                      <a:r>
                        <a:t>O</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150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206</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3"/>
                  </a:ext>
                </a:extLst>
              </a:tr>
              <a:tr h="917098">
                <a:tc>
                  <a:txBody>
                    <a:bodyPr/>
                    <a:lstStyle/>
                    <a:p>
                      <a:pPr algn="l" defTabSz="457200">
                        <a:defRPr sz="1800"/>
                      </a:pPr>
                      <a:r>
                        <a:rPr sz="1600">
                          <a:latin typeface="Times Roman"/>
                          <a:ea typeface="Times Roman"/>
                          <a:cs typeface="Times Roman"/>
                          <a:sym typeface="Times Roman"/>
                        </a:rPr>
                        <a:t>CFC-11</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650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12,400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4"/>
                  </a:ext>
                </a:extLst>
              </a:tr>
              <a:tr h="917098">
                <a:tc>
                  <a:txBody>
                    <a:bodyPr/>
                    <a:lstStyle/>
                    <a:p>
                      <a:pPr algn="l" defTabSz="457200">
                        <a:defRPr sz="1800"/>
                      </a:pPr>
                      <a:r>
                        <a:rPr sz="1600">
                          <a:latin typeface="Times Roman"/>
                          <a:ea typeface="Times Roman"/>
                          <a:cs typeface="Times Roman"/>
                          <a:sym typeface="Times Roman"/>
                        </a:rPr>
                        <a:t>CFC-12</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130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15,800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5"/>
                  </a:ext>
                </a:extLst>
              </a:tr>
              <a:tr h="917098">
                <a:tc>
                  <a:txBody>
                    <a:bodyPr/>
                    <a:lstStyle/>
                    <a:p>
                      <a:pPr algn="l" defTabSz="457200">
                        <a:defRPr sz="1800"/>
                      </a:pPr>
                      <a:r>
                        <a:rPr sz="1600">
                          <a:latin typeface="Times Roman"/>
                          <a:ea typeface="Times Roman"/>
                          <a:cs typeface="Times Roman"/>
                          <a:sym typeface="Times Roman"/>
                        </a:rPr>
                        <a:t>HCFC-22</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15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10,700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6"/>
                  </a:ext>
                </a:extLst>
              </a:tr>
              <a:tr h="917098">
                <a:tc>
                  <a:txBody>
                    <a:bodyPr/>
                    <a:lstStyle/>
                    <a:p>
                      <a:pPr algn="l" defTabSz="457200">
                        <a:defRPr sz="1800"/>
                      </a:pPr>
                      <a:r>
                        <a:rPr sz="1600">
                          <a:latin typeface="Times Roman"/>
                          <a:ea typeface="Times Roman"/>
                          <a:cs typeface="Times Roman"/>
                          <a:sym typeface="Times Roman"/>
                        </a:rPr>
                        <a:t>HCFC-123</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l" defTabSz="457200">
                        <a:defRPr sz="1800"/>
                      </a:pPr>
                      <a:r>
                        <a:rPr sz="1600">
                          <a:latin typeface="Times Roman"/>
                          <a:ea typeface="Times Roman"/>
                          <a:cs typeface="Times Roman"/>
                          <a:sym typeface="Times Roman"/>
                        </a:rPr>
                        <a:t>1.6 y</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tc>
                  <a:txBody>
                    <a:bodyPr/>
                    <a:lstStyle/>
                    <a:p>
                      <a:pPr algn="r" defTabSz="457200">
                        <a:defRPr sz="1800"/>
                      </a:pPr>
                      <a:r>
                        <a:rPr sz="1600">
                          <a:latin typeface="Times Roman"/>
                          <a:ea typeface="Times Roman"/>
                          <a:cs typeface="Times Roman"/>
                          <a:sym typeface="Times Roman"/>
                        </a:rPr>
                        <a:t>9,940</a:t>
                      </a:r>
                    </a:p>
                  </a:txBody>
                  <a:tcPr marL="25400" marR="25400" marT="25400" marB="254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Mechanism"/>
          <p:cNvSpPr txBox="1">
            <a:spLocks noGrp="1"/>
          </p:cNvSpPr>
          <p:nvPr>
            <p:ph type="title"/>
          </p:nvPr>
        </p:nvSpPr>
        <p:spPr>
          <a:prstGeom prst="rect">
            <a:avLst/>
          </a:prstGeom>
        </p:spPr>
        <p:txBody>
          <a:bodyPr/>
          <a:lstStyle/>
          <a:p>
            <a:r>
              <a:t>Mechanism</a:t>
            </a:r>
          </a:p>
        </p:txBody>
      </p:sp>
      <p:sp>
        <p:nvSpPr>
          <p:cNvPr id="383" name="How do GHG which are such a small percentage of the atmosphere (CO2 composes only 0.035% and total for all but for water vapor is &lt;1%) make so much difference?…"/>
          <p:cNvSpPr txBox="1">
            <a:spLocks noGrp="1"/>
          </p:cNvSpPr>
          <p:nvPr>
            <p:ph type="body" idx="1"/>
          </p:nvPr>
        </p:nvSpPr>
        <p:spPr>
          <a:prstGeom prst="rect">
            <a:avLst/>
          </a:prstGeom>
        </p:spPr>
        <p:txBody>
          <a:bodyPr/>
          <a:lstStyle/>
          <a:p>
            <a:r>
              <a:t>How do GHG which are such a small percentage of the atmosphere (CO</a:t>
            </a:r>
            <a:r>
              <a:rPr baseline="31999"/>
              <a:t>2</a:t>
            </a:r>
            <a:r>
              <a:t> composes only 0.035% and total for all but for water vapor is &lt;1%) make so much difference?</a:t>
            </a:r>
          </a:p>
          <a:p>
            <a:r>
              <a:t>We return to </a:t>
            </a:r>
            <a:r>
              <a:rPr b="1"/>
              <a:t>Radiative Balance</a:t>
            </a:r>
            <a:r>
              <a:t> and </a:t>
            </a:r>
            <a:r>
              <a:rPr b="1"/>
              <a:t>UV and IR light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 name="249_Causes-greenhouse-gas-molecules-cropped-more-55.jpg" descr="249_Causes-greenhouse-gas-molecules-cropped-more-55.jpg"/>
          <p:cNvPicPr>
            <a:picLocks noChangeAspect="1"/>
          </p:cNvPicPr>
          <p:nvPr/>
        </p:nvPicPr>
        <p:blipFill>
          <a:blip r:embed="rId2"/>
          <a:stretch>
            <a:fillRect/>
          </a:stretch>
        </p:blipFill>
        <p:spPr>
          <a:xfrm>
            <a:off x="90404" y="911225"/>
            <a:ext cx="12377904" cy="793115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Venus…"/>
          <p:cNvSpPr txBox="1">
            <a:spLocks noGrp="1"/>
          </p:cNvSpPr>
          <p:nvPr>
            <p:ph type="title"/>
          </p:nvPr>
        </p:nvSpPr>
        <p:spPr>
          <a:prstGeom prst="rect">
            <a:avLst/>
          </a:prstGeom>
        </p:spPr>
        <p:txBody>
          <a:bodyPr/>
          <a:lstStyle/>
          <a:p>
            <a:pPr defTabSz="268731">
              <a:defRPr sz="5934"/>
            </a:pPr>
            <a:r>
              <a:t>Venus</a:t>
            </a:r>
          </a:p>
          <a:p>
            <a:pPr defTabSz="268731">
              <a:defRPr sz="3680"/>
            </a:pPr>
            <a:r>
              <a:t>CO</a:t>
            </a:r>
            <a:r>
              <a:rPr baseline="-5999"/>
              <a:t>2</a:t>
            </a:r>
            <a:r>
              <a:t> 96.5%      Temp. 900ºF</a:t>
            </a:r>
          </a:p>
        </p:txBody>
      </p:sp>
      <p:pic>
        <p:nvPicPr>
          <p:cNvPr id="388" name="venus.jpg" descr="venus.jpg"/>
          <p:cNvPicPr>
            <a:picLocks noChangeAspect="1"/>
          </p:cNvPicPr>
          <p:nvPr/>
        </p:nvPicPr>
        <p:blipFill>
          <a:blip r:embed="rId2"/>
          <a:stretch>
            <a:fillRect/>
          </a:stretch>
        </p:blipFill>
        <p:spPr>
          <a:xfrm>
            <a:off x="2789932" y="2027932"/>
            <a:ext cx="7424936" cy="7424936"/>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Moon…"/>
          <p:cNvSpPr txBox="1">
            <a:spLocks noGrp="1"/>
          </p:cNvSpPr>
          <p:nvPr>
            <p:ph type="title"/>
          </p:nvPr>
        </p:nvSpPr>
        <p:spPr>
          <a:prstGeom prst="rect">
            <a:avLst/>
          </a:prstGeom>
        </p:spPr>
        <p:txBody>
          <a:bodyPr/>
          <a:lstStyle/>
          <a:p>
            <a:pPr defTabSz="560831">
              <a:defRPr sz="7679"/>
            </a:pPr>
            <a:r>
              <a:t>Moon</a:t>
            </a:r>
          </a:p>
          <a:p>
            <a:pPr defTabSz="560831">
              <a:defRPr sz="5664"/>
            </a:pPr>
            <a:r>
              <a:t>No atmosphere  Temp. -33ºF</a:t>
            </a:r>
          </a:p>
        </p:txBody>
      </p:sp>
      <p:pic>
        <p:nvPicPr>
          <p:cNvPr id="391" name="20140414__lunar_500.jpg" descr="20140414__lunar_500.jpg"/>
          <p:cNvPicPr>
            <a:picLocks noChangeAspect="1"/>
          </p:cNvPicPr>
          <p:nvPr/>
        </p:nvPicPr>
        <p:blipFill>
          <a:blip r:embed="rId2"/>
          <a:stretch>
            <a:fillRect/>
          </a:stretch>
        </p:blipFill>
        <p:spPr>
          <a:xfrm>
            <a:off x="3076509" y="2566689"/>
            <a:ext cx="6851782" cy="6934003"/>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Earth…"/>
          <p:cNvSpPr txBox="1">
            <a:spLocks noGrp="1"/>
          </p:cNvSpPr>
          <p:nvPr>
            <p:ph type="title"/>
          </p:nvPr>
        </p:nvSpPr>
        <p:spPr>
          <a:prstGeom prst="rect">
            <a:avLst/>
          </a:prstGeom>
        </p:spPr>
        <p:txBody>
          <a:bodyPr/>
          <a:lstStyle/>
          <a:p>
            <a:pPr defTabSz="233679">
              <a:defRPr sz="7080"/>
            </a:pPr>
            <a:r>
              <a:t>Earth</a:t>
            </a:r>
          </a:p>
          <a:p>
            <a:pPr defTabSz="233679">
              <a:defRPr sz="4280"/>
            </a:pPr>
            <a:r>
              <a:t>CO</a:t>
            </a:r>
            <a:r>
              <a:rPr baseline="-5999"/>
              <a:t>2</a:t>
            </a:r>
            <a:r>
              <a:t> 0.0413% Temp. 57.2ºF</a:t>
            </a:r>
          </a:p>
        </p:txBody>
      </p:sp>
      <p:pic>
        <p:nvPicPr>
          <p:cNvPr id="394" name="Unknown.jpeg" descr="Unknown.jpeg"/>
          <p:cNvPicPr>
            <a:picLocks noChangeAspect="1"/>
          </p:cNvPicPr>
          <p:nvPr/>
        </p:nvPicPr>
        <p:blipFill>
          <a:blip r:embed="rId2"/>
          <a:stretch>
            <a:fillRect/>
          </a:stretch>
        </p:blipFill>
        <p:spPr>
          <a:xfrm>
            <a:off x="-9646345" y="-109935"/>
            <a:ext cx="6163470" cy="6163470"/>
          </a:xfrm>
          <a:prstGeom prst="rect">
            <a:avLst/>
          </a:prstGeom>
          <a:ln w="12700">
            <a:miter lim="400000"/>
          </a:ln>
        </p:spPr>
      </p:pic>
      <p:pic>
        <p:nvPicPr>
          <p:cNvPr id="395" name="A-Stormy-Atlantic.jpg" descr="A-Stormy-Atlantic.jpg"/>
          <p:cNvPicPr>
            <a:picLocks noChangeAspect="1"/>
          </p:cNvPicPr>
          <p:nvPr/>
        </p:nvPicPr>
        <p:blipFill>
          <a:blip r:embed="rId3"/>
          <a:stretch>
            <a:fillRect/>
          </a:stretch>
        </p:blipFill>
        <p:spPr>
          <a:xfrm>
            <a:off x="3003847" y="2241847"/>
            <a:ext cx="6997106" cy="699710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Galactic Habitable Zone"/>
          <p:cNvSpPr txBox="1">
            <a:spLocks noGrp="1"/>
          </p:cNvSpPr>
          <p:nvPr>
            <p:ph type="title"/>
          </p:nvPr>
        </p:nvSpPr>
        <p:spPr>
          <a:prstGeom prst="rect">
            <a:avLst/>
          </a:prstGeom>
        </p:spPr>
        <p:txBody>
          <a:bodyPr/>
          <a:lstStyle>
            <a:lvl1pPr>
              <a:defRPr sz="6000"/>
            </a:lvl1pPr>
          </a:lstStyle>
          <a:p>
            <a:r>
              <a:t>Galactic Habitable Zone</a:t>
            </a:r>
          </a:p>
        </p:txBody>
      </p:sp>
      <p:sp>
        <p:nvSpPr>
          <p:cNvPr id="316" name="Double-click to edit"/>
          <p:cNvSpPr txBox="1">
            <a:spLocks noGrp="1"/>
          </p:cNvSpPr>
          <p:nvPr>
            <p:ph type="body" idx="1"/>
          </p:nvPr>
        </p:nvSpPr>
        <p:spPr>
          <a:prstGeom prst="rect">
            <a:avLst/>
          </a:prstGeom>
        </p:spPr>
        <p:txBody>
          <a:bodyPr/>
          <a:lstStyle/>
          <a:p>
            <a:endParaRPr/>
          </a:p>
        </p:txBody>
      </p:sp>
      <p:pic>
        <p:nvPicPr>
          <p:cNvPr id="317" name="Image" descr="Image"/>
          <p:cNvPicPr>
            <a:picLocks noChangeAspect="1"/>
          </p:cNvPicPr>
          <p:nvPr/>
        </p:nvPicPr>
        <p:blipFill>
          <a:blip r:embed="rId2"/>
          <a:stretch>
            <a:fillRect/>
          </a:stretch>
        </p:blipFill>
        <p:spPr>
          <a:xfrm>
            <a:off x="2354196" y="1755905"/>
            <a:ext cx="8296407" cy="8296407"/>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History…"/>
          <p:cNvSpPr txBox="1">
            <a:spLocks noGrp="1"/>
          </p:cNvSpPr>
          <p:nvPr>
            <p:ph type="body" idx="1"/>
          </p:nvPr>
        </p:nvSpPr>
        <p:spPr>
          <a:xfrm>
            <a:off x="952500" y="1092200"/>
            <a:ext cx="11099800" cy="7213600"/>
          </a:xfrm>
          <a:prstGeom prst="rect">
            <a:avLst/>
          </a:prstGeom>
        </p:spPr>
        <p:txBody>
          <a:bodyPr/>
          <a:lstStyle/>
          <a:p>
            <a:r>
              <a:t>History</a:t>
            </a:r>
          </a:p>
          <a:p>
            <a:r>
              <a:t>Natural GHG*: Water Vapor (1-4% of the atmosphere)                                         </a:t>
            </a:r>
          </a:p>
          <a:p>
            <a:r>
              <a:t>GHGs from fossil fuels: Carbon Dioxide, Methane, Nitrous Oxide, CFCs</a:t>
            </a:r>
          </a:p>
          <a:p>
            <a:r>
              <a:t>Effect on Radiative Balance</a:t>
            </a:r>
          </a:p>
          <a:p>
            <a:r>
              <a:t>CO</a:t>
            </a:r>
            <a:r>
              <a:rPr baseline="31999"/>
              <a:t>2</a:t>
            </a:r>
            <a:r>
              <a:t>, CH</a:t>
            </a:r>
            <a:r>
              <a:rPr baseline="31999"/>
              <a:t>4</a:t>
            </a:r>
            <a:r>
              <a:t>, and N</a:t>
            </a:r>
            <a:r>
              <a:rPr baseline="31999"/>
              <a:t>2</a:t>
            </a:r>
            <a:r>
              <a:t>0 also occur naturally in the atmosphere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It’s Getting Hotter"/>
          <p:cNvSpPr txBox="1">
            <a:spLocks noGrp="1"/>
          </p:cNvSpPr>
          <p:nvPr>
            <p:ph type="title"/>
          </p:nvPr>
        </p:nvSpPr>
        <p:spPr>
          <a:prstGeom prst="rect">
            <a:avLst/>
          </a:prstGeom>
        </p:spPr>
        <p:txBody>
          <a:bodyPr/>
          <a:lstStyle>
            <a:lvl1pPr>
              <a:defRPr sz="6000"/>
            </a:lvl1pPr>
          </a:lstStyle>
          <a:p>
            <a:r>
              <a:t>It’s Getting Hotter</a:t>
            </a:r>
          </a:p>
        </p:txBody>
      </p:sp>
      <p:sp>
        <p:nvSpPr>
          <p:cNvPr id="400" name="Double-click to edit"/>
          <p:cNvSpPr txBox="1">
            <a:spLocks noGrp="1"/>
          </p:cNvSpPr>
          <p:nvPr>
            <p:ph type="body" idx="1"/>
          </p:nvPr>
        </p:nvSpPr>
        <p:spPr>
          <a:prstGeom prst="rect">
            <a:avLst/>
          </a:prstGeom>
        </p:spPr>
        <p:txBody>
          <a:bodyPr/>
          <a:lstStyle/>
          <a:p>
            <a:endParaRPr/>
          </a:p>
        </p:txBody>
      </p:sp>
      <p:pic>
        <p:nvPicPr>
          <p:cNvPr id="401" name="Image" descr="Image"/>
          <p:cNvPicPr>
            <a:picLocks noChangeAspect="1"/>
          </p:cNvPicPr>
          <p:nvPr/>
        </p:nvPicPr>
        <p:blipFill>
          <a:blip r:embed="rId2"/>
          <a:stretch>
            <a:fillRect/>
          </a:stretch>
        </p:blipFill>
        <p:spPr>
          <a:xfrm>
            <a:off x="1168873" y="1822450"/>
            <a:ext cx="10667054" cy="7823200"/>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Double-click to edit"/>
          <p:cNvSpPr txBox="1">
            <a:spLocks noGrp="1"/>
          </p:cNvSpPr>
          <p:nvPr>
            <p:ph type="title"/>
          </p:nvPr>
        </p:nvSpPr>
        <p:spPr>
          <a:prstGeom prst="rect">
            <a:avLst/>
          </a:prstGeom>
        </p:spPr>
        <p:txBody>
          <a:bodyPr/>
          <a:lstStyle/>
          <a:p>
            <a:endParaRPr/>
          </a:p>
        </p:txBody>
      </p:sp>
      <p:sp>
        <p:nvSpPr>
          <p:cNvPr id="404" name="Double-click to edit"/>
          <p:cNvSpPr txBox="1">
            <a:spLocks noGrp="1"/>
          </p:cNvSpPr>
          <p:nvPr>
            <p:ph type="body" idx="1"/>
          </p:nvPr>
        </p:nvSpPr>
        <p:spPr>
          <a:prstGeom prst="rect">
            <a:avLst/>
          </a:prstGeom>
        </p:spPr>
        <p:txBody>
          <a:bodyPr/>
          <a:lstStyle/>
          <a:p>
            <a:endParaRPr/>
          </a:p>
        </p:txBody>
      </p:sp>
      <p:pic>
        <p:nvPicPr>
          <p:cNvPr id="405" name="Image" descr="Image"/>
          <p:cNvPicPr>
            <a:picLocks noChangeAspect="1"/>
          </p:cNvPicPr>
          <p:nvPr/>
        </p:nvPicPr>
        <p:blipFill>
          <a:blip r:embed="rId2"/>
          <a:stretch>
            <a:fillRect/>
          </a:stretch>
        </p:blipFill>
        <p:spPr>
          <a:xfrm>
            <a:off x="0" y="1212850"/>
            <a:ext cx="13004800" cy="732790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Double-click to edit"/>
          <p:cNvSpPr txBox="1">
            <a:spLocks noGrp="1"/>
          </p:cNvSpPr>
          <p:nvPr>
            <p:ph type="title"/>
          </p:nvPr>
        </p:nvSpPr>
        <p:spPr>
          <a:prstGeom prst="rect">
            <a:avLst/>
          </a:prstGeom>
        </p:spPr>
        <p:txBody>
          <a:bodyPr/>
          <a:lstStyle/>
          <a:p>
            <a:endParaRPr/>
          </a:p>
        </p:txBody>
      </p:sp>
      <p:sp>
        <p:nvSpPr>
          <p:cNvPr id="408" name="Double-click to edit"/>
          <p:cNvSpPr txBox="1">
            <a:spLocks noGrp="1"/>
          </p:cNvSpPr>
          <p:nvPr>
            <p:ph type="body" idx="1"/>
          </p:nvPr>
        </p:nvSpPr>
        <p:spPr>
          <a:prstGeom prst="rect">
            <a:avLst/>
          </a:prstGeom>
        </p:spPr>
        <p:txBody>
          <a:bodyPr/>
          <a:lstStyle/>
          <a:p>
            <a:endParaRPr/>
          </a:p>
        </p:txBody>
      </p:sp>
      <p:pic>
        <p:nvPicPr>
          <p:cNvPr id="409" name="Movie" descr="Movie"/>
          <p:cNvPicPr>
            <a:picLocks/>
          </p:cNvPicPr>
          <p:nvPr/>
        </p:nvPicPr>
        <p:blipFill>
          <a:blip r:embed="rId2"/>
          <a:stretch>
            <a:fillRect/>
          </a:stretch>
        </p:blipFill>
        <p:spPr>
          <a:xfrm>
            <a:off x="0" y="546100"/>
            <a:ext cx="13004800" cy="8661400"/>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Double-click to edit"/>
          <p:cNvSpPr txBox="1">
            <a:spLocks noGrp="1"/>
          </p:cNvSpPr>
          <p:nvPr>
            <p:ph type="title"/>
          </p:nvPr>
        </p:nvSpPr>
        <p:spPr>
          <a:prstGeom prst="rect">
            <a:avLst/>
          </a:prstGeom>
        </p:spPr>
        <p:txBody>
          <a:bodyPr/>
          <a:lstStyle/>
          <a:p>
            <a:endParaRPr/>
          </a:p>
        </p:txBody>
      </p:sp>
      <p:sp>
        <p:nvSpPr>
          <p:cNvPr id="412" name="Double-click to edit"/>
          <p:cNvSpPr txBox="1">
            <a:spLocks noGrp="1"/>
          </p:cNvSpPr>
          <p:nvPr>
            <p:ph type="body" idx="1"/>
          </p:nvPr>
        </p:nvSpPr>
        <p:spPr>
          <a:prstGeom prst="rect">
            <a:avLst/>
          </a:prstGeom>
        </p:spPr>
        <p:txBody>
          <a:bodyPr/>
          <a:lstStyle/>
          <a:p>
            <a:endParaRPr/>
          </a:p>
        </p:txBody>
      </p:sp>
      <p:pic>
        <p:nvPicPr>
          <p:cNvPr id="413" name="Image" descr="Image"/>
          <p:cNvPicPr>
            <a:picLocks noChangeAspect="1"/>
          </p:cNvPicPr>
          <p:nvPr/>
        </p:nvPicPr>
        <p:blipFill>
          <a:blip r:embed="rId2"/>
          <a:stretch>
            <a:fillRect/>
          </a:stretch>
        </p:blipFill>
        <p:spPr>
          <a:xfrm>
            <a:off x="2711450" y="0"/>
            <a:ext cx="7581900" cy="9753600"/>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 name="IMG_3472.JPG" descr="IMG_3472.JPG"/>
          <p:cNvPicPr>
            <a:picLocks noChangeAspect="1"/>
          </p:cNvPicPr>
          <p:nvPr/>
        </p:nvPicPr>
        <p:blipFill>
          <a:blip r:embed="rId2"/>
          <a:stretch>
            <a:fillRect/>
          </a:stretch>
        </p:blipFill>
        <p:spPr>
          <a:xfrm>
            <a:off x="26531" y="1324768"/>
            <a:ext cx="12470130" cy="7003059"/>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WHY?…"/>
          <p:cNvSpPr txBox="1">
            <a:spLocks noGrp="1"/>
          </p:cNvSpPr>
          <p:nvPr>
            <p:ph type="title"/>
          </p:nvPr>
        </p:nvSpPr>
        <p:spPr>
          <a:prstGeom prst="rect">
            <a:avLst/>
          </a:prstGeom>
        </p:spPr>
        <p:txBody>
          <a:bodyPr/>
          <a:lstStyle/>
          <a:p>
            <a:r>
              <a:t>WHY?</a:t>
            </a:r>
          </a:p>
          <a:p>
            <a:r>
              <a:t>Is it Nature or is it us?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 name="ghg-concentrations-download1-2016.png" descr="ghg-concentrations-download1-2016.png"/>
          <p:cNvPicPr>
            <a:picLocks noChangeAspect="1"/>
          </p:cNvPicPr>
          <p:nvPr/>
        </p:nvPicPr>
        <p:blipFill>
          <a:blip r:embed="rId2"/>
          <a:stretch>
            <a:fillRect/>
          </a:stretch>
        </p:blipFill>
        <p:spPr>
          <a:xfrm>
            <a:off x="182324" y="1448406"/>
            <a:ext cx="12640152" cy="9057868"/>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Double-click to edit"/>
          <p:cNvSpPr txBox="1">
            <a:spLocks noGrp="1"/>
          </p:cNvSpPr>
          <p:nvPr>
            <p:ph type="title"/>
          </p:nvPr>
        </p:nvSpPr>
        <p:spPr>
          <a:prstGeom prst="rect">
            <a:avLst/>
          </a:prstGeom>
        </p:spPr>
        <p:txBody>
          <a:bodyPr/>
          <a:lstStyle/>
          <a:p>
            <a:endParaRPr/>
          </a:p>
        </p:txBody>
      </p:sp>
      <p:sp>
        <p:nvSpPr>
          <p:cNvPr id="422" name="Double-click to edit"/>
          <p:cNvSpPr txBox="1">
            <a:spLocks noGrp="1"/>
          </p:cNvSpPr>
          <p:nvPr>
            <p:ph type="body" idx="1"/>
          </p:nvPr>
        </p:nvSpPr>
        <p:spPr>
          <a:prstGeom prst="rect">
            <a:avLst/>
          </a:prstGeom>
        </p:spPr>
        <p:txBody>
          <a:bodyPr/>
          <a:lstStyle/>
          <a:p>
            <a:endParaRPr/>
          </a:p>
        </p:txBody>
      </p:sp>
      <p:pic>
        <p:nvPicPr>
          <p:cNvPr id="423" name="Image" descr="Image"/>
          <p:cNvPicPr>
            <a:picLocks noChangeAspect="1"/>
          </p:cNvPicPr>
          <p:nvPr/>
        </p:nvPicPr>
        <p:blipFill>
          <a:blip r:embed="rId2"/>
          <a:stretch>
            <a:fillRect/>
          </a:stretch>
        </p:blipFill>
        <p:spPr>
          <a:xfrm>
            <a:off x="0" y="50800"/>
            <a:ext cx="13004800" cy="9652000"/>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solar7.jpg" descr="solar7.jpg"/>
          <p:cNvPicPr>
            <a:picLocks noGrp="1" noChangeAspect="1"/>
          </p:cNvPicPr>
          <p:nvPr>
            <p:ph type="pic" idx="21"/>
          </p:nvPr>
        </p:nvPicPr>
        <p:blipFill>
          <a:blip r:embed="rId2"/>
          <a:srcRect l="8513" r="8513"/>
          <a:stretch>
            <a:fillRect/>
          </a:stretch>
        </p:blipFill>
        <p:spPr>
          <a:xfrm>
            <a:off x="6718299" y="635000"/>
            <a:ext cx="5334001" cy="8216900"/>
          </a:xfrm>
          <a:prstGeom prst="rect">
            <a:avLst/>
          </a:prstGeom>
        </p:spPr>
      </p:pic>
      <p:sp>
        <p:nvSpPr>
          <p:cNvPr id="426" name="Milutin Milankovic…"/>
          <p:cNvSpPr txBox="1">
            <a:spLocks noGrp="1"/>
          </p:cNvSpPr>
          <p:nvPr>
            <p:ph type="title"/>
          </p:nvPr>
        </p:nvSpPr>
        <p:spPr>
          <a:prstGeom prst="rect">
            <a:avLst/>
          </a:prstGeom>
        </p:spPr>
        <p:txBody>
          <a:bodyPr/>
          <a:lstStyle/>
          <a:p>
            <a:pPr defTabSz="543305">
              <a:defRPr sz="5580"/>
            </a:pPr>
            <a:r>
              <a:t>Milutin Milankovic</a:t>
            </a:r>
          </a:p>
          <a:p>
            <a:pPr defTabSz="543305">
              <a:defRPr sz="3720"/>
            </a:pPr>
            <a:r>
              <a:t>1879-1958</a:t>
            </a:r>
          </a:p>
          <a:p>
            <a:pPr defTabSz="543305">
              <a:defRPr sz="3348"/>
            </a:pPr>
            <a:r>
              <a:t>Mathematician, Astronomer,Climatologist, Geophysicist</a:t>
            </a:r>
          </a:p>
        </p:txBody>
      </p:sp>
      <p:sp>
        <p:nvSpPr>
          <p:cNvPr id="427" name="Studied the earth’s insolation and long term climate changes resulting from the earth’s positioning relation to the sun to explain Ice Ages and to calculate future climate…"/>
          <p:cNvSpPr txBox="1">
            <a:spLocks noGrp="1"/>
          </p:cNvSpPr>
          <p:nvPr>
            <p:ph type="body" sz="quarter" idx="1"/>
          </p:nvPr>
        </p:nvSpPr>
        <p:spPr>
          <a:prstGeom prst="rect">
            <a:avLst/>
          </a:prstGeom>
        </p:spPr>
        <p:txBody>
          <a:bodyPr/>
          <a:lstStyle/>
          <a:p>
            <a:pPr defTabSz="502412">
              <a:defRPr sz="2580"/>
            </a:pPr>
            <a:r>
              <a:t>Studied the earth’s insolation and long term climate changes resulting from the earth’s positioning relation to the sun to explain Ice Ages and to calculate future climate</a:t>
            </a:r>
          </a:p>
          <a:p>
            <a:pPr defTabSz="502412">
              <a:defRPr sz="2580"/>
            </a:pPr>
            <a:endParaRPr/>
          </a:p>
          <a:p>
            <a:pPr defTabSz="502412">
              <a:defRPr sz="2580"/>
            </a:pPr>
            <a:r>
              <a:t>Worked With Alfred Wegener on Plate Tectonics</a:t>
            </a:r>
          </a:p>
          <a:p>
            <a:pPr defTabSz="502412">
              <a:defRPr sz="2580"/>
            </a:pPr>
            <a:endParaRPr/>
          </a:p>
          <a:p>
            <a:pPr defTabSz="502412">
              <a:defRPr sz="2580"/>
            </a:pPr>
            <a:r>
              <a:t>Popularized science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tellar Habitable Zone"/>
          <p:cNvSpPr txBox="1">
            <a:spLocks noGrp="1"/>
          </p:cNvSpPr>
          <p:nvPr>
            <p:ph type="title"/>
          </p:nvPr>
        </p:nvSpPr>
        <p:spPr>
          <a:prstGeom prst="rect">
            <a:avLst/>
          </a:prstGeom>
        </p:spPr>
        <p:txBody>
          <a:bodyPr/>
          <a:lstStyle>
            <a:lvl1pPr>
              <a:defRPr sz="6000"/>
            </a:lvl1pPr>
          </a:lstStyle>
          <a:p>
            <a:r>
              <a:t>Stellar Habitable Zone</a:t>
            </a:r>
          </a:p>
        </p:txBody>
      </p:sp>
      <p:sp>
        <p:nvSpPr>
          <p:cNvPr id="320" name="Double-click to edit"/>
          <p:cNvSpPr txBox="1">
            <a:spLocks noGrp="1"/>
          </p:cNvSpPr>
          <p:nvPr>
            <p:ph type="body" idx="1"/>
          </p:nvPr>
        </p:nvSpPr>
        <p:spPr>
          <a:prstGeom prst="rect">
            <a:avLst/>
          </a:prstGeom>
        </p:spPr>
        <p:txBody>
          <a:bodyPr/>
          <a:lstStyle/>
          <a:p>
            <a:endParaRPr/>
          </a:p>
        </p:txBody>
      </p:sp>
      <p:pic>
        <p:nvPicPr>
          <p:cNvPr id="321" name="Image" descr="Image"/>
          <p:cNvPicPr>
            <a:picLocks noChangeAspect="1"/>
          </p:cNvPicPr>
          <p:nvPr/>
        </p:nvPicPr>
        <p:blipFill>
          <a:blip r:embed="rId2"/>
          <a:srcRect l="1076" b="18470"/>
          <a:stretch>
            <a:fillRect/>
          </a:stretch>
        </p:blipFill>
        <p:spPr>
          <a:xfrm>
            <a:off x="-133744" y="2304689"/>
            <a:ext cx="13596136" cy="6858705"/>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 name="620px-milankovitchcycles.jpg" descr="620px-milankovitchcycles.jpg"/>
          <p:cNvPicPr>
            <a:picLocks noChangeAspect="1"/>
          </p:cNvPicPr>
          <p:nvPr/>
        </p:nvPicPr>
        <p:blipFill>
          <a:blip r:embed="rId2"/>
          <a:stretch>
            <a:fillRect/>
          </a:stretch>
        </p:blipFill>
        <p:spPr>
          <a:xfrm>
            <a:off x="519650" y="368323"/>
            <a:ext cx="11965500" cy="8588140"/>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harles Keeling…"/>
          <p:cNvSpPr txBox="1">
            <a:spLocks noGrp="1"/>
          </p:cNvSpPr>
          <p:nvPr>
            <p:ph type="title"/>
          </p:nvPr>
        </p:nvSpPr>
        <p:spPr>
          <a:prstGeom prst="rect">
            <a:avLst/>
          </a:prstGeom>
        </p:spPr>
        <p:txBody>
          <a:bodyPr/>
          <a:lstStyle/>
          <a:p>
            <a:pPr>
              <a:defRPr sz="7500"/>
            </a:pPr>
            <a:r>
              <a:t>Charles Keeling</a:t>
            </a:r>
          </a:p>
          <a:p>
            <a:pPr>
              <a:defRPr sz="5000"/>
            </a:pPr>
            <a:r>
              <a:t>1928-2005</a:t>
            </a:r>
          </a:p>
        </p:txBody>
      </p:sp>
      <p:pic>
        <p:nvPicPr>
          <p:cNvPr id="432" name="220px-Charles_David_Keeling_2001.jpg" descr="220px-Charles_David_Keeling_2001.jpg"/>
          <p:cNvPicPr>
            <a:picLocks noChangeAspect="1"/>
          </p:cNvPicPr>
          <p:nvPr/>
        </p:nvPicPr>
        <p:blipFill>
          <a:blip r:embed="rId2"/>
          <a:stretch>
            <a:fillRect/>
          </a:stretch>
        </p:blipFill>
        <p:spPr>
          <a:xfrm>
            <a:off x="4021063" y="2376189"/>
            <a:ext cx="5343872" cy="6728422"/>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Image" descr="Image"/>
          <p:cNvPicPr>
            <a:picLocks noChangeAspect="1"/>
          </p:cNvPicPr>
          <p:nvPr/>
        </p:nvPicPr>
        <p:blipFill>
          <a:blip r:embed="rId2"/>
          <a:stretch>
            <a:fillRect/>
          </a:stretch>
        </p:blipFill>
        <p:spPr>
          <a:xfrm>
            <a:off x="769307" y="390408"/>
            <a:ext cx="11193834" cy="8683218"/>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 name="co2_10000_years.gif" descr="co2_10000_years.gif"/>
          <p:cNvPicPr>
            <a:picLocks noChangeAspect="1"/>
          </p:cNvPicPr>
          <p:nvPr/>
        </p:nvPicPr>
        <p:blipFill>
          <a:blip r:embed="rId2"/>
          <a:stretch>
            <a:fillRect/>
          </a:stretch>
        </p:blipFill>
        <p:spPr>
          <a:xfrm>
            <a:off x="1079827" y="1254521"/>
            <a:ext cx="10845146" cy="7244558"/>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arbon Isotopes"/>
          <p:cNvSpPr txBox="1">
            <a:spLocks noGrp="1"/>
          </p:cNvSpPr>
          <p:nvPr>
            <p:ph type="title"/>
          </p:nvPr>
        </p:nvSpPr>
        <p:spPr>
          <a:prstGeom prst="rect">
            <a:avLst/>
          </a:prstGeom>
        </p:spPr>
        <p:txBody>
          <a:bodyPr/>
          <a:lstStyle/>
          <a:p>
            <a:r>
              <a:t>Carbon Isotopes</a:t>
            </a:r>
          </a:p>
        </p:txBody>
      </p:sp>
      <p:sp>
        <p:nvSpPr>
          <p:cNvPr id="439" name="Fossil fuels originated as plants…"/>
          <p:cNvSpPr txBox="1">
            <a:spLocks noGrp="1"/>
          </p:cNvSpPr>
          <p:nvPr>
            <p:ph type="body" idx="1"/>
          </p:nvPr>
        </p:nvSpPr>
        <p:spPr>
          <a:prstGeom prst="rect">
            <a:avLst/>
          </a:prstGeom>
        </p:spPr>
        <p:txBody>
          <a:bodyPr/>
          <a:lstStyle/>
          <a:p>
            <a:r>
              <a:t>Fossil fuels originated as plants </a:t>
            </a:r>
          </a:p>
          <a:p>
            <a:r>
              <a:t>Spectrometry used to measure atmospheric ratios of </a:t>
            </a:r>
            <a:r>
              <a:rPr baseline="31999"/>
              <a:t>14</a:t>
            </a:r>
            <a:r>
              <a:t>C to </a:t>
            </a:r>
            <a:r>
              <a:rPr baseline="31999"/>
              <a:t>13</a:t>
            </a:r>
            <a:r>
              <a:t>C and </a:t>
            </a:r>
            <a:r>
              <a:rPr baseline="31999"/>
              <a:t>13</a:t>
            </a:r>
            <a:r>
              <a:t>C to</a:t>
            </a:r>
            <a:r>
              <a:rPr baseline="31999"/>
              <a:t> 12</a:t>
            </a:r>
            <a:r>
              <a:t>C</a:t>
            </a:r>
          </a:p>
          <a:p>
            <a:r>
              <a:t>Both ratios lower in atmospheric carbon from fossil fuels</a:t>
            </a:r>
          </a:p>
          <a:p>
            <a:r>
              <a:t>Former due to </a:t>
            </a:r>
            <a:r>
              <a:rPr baseline="31999"/>
              <a:t>14</a:t>
            </a:r>
            <a:r>
              <a:t>C half life of 5,700 years so that it is absent from fuels created hundreds of millions of years ago</a:t>
            </a:r>
          </a:p>
          <a:p>
            <a:r>
              <a:t>Later due to plant preference for </a:t>
            </a:r>
            <a:r>
              <a:rPr baseline="31999"/>
              <a:t>12</a:t>
            </a:r>
            <a:r>
              <a:t>C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mperature rise is not as smooth as the rise in GHGs because other factors- El Niño, volcanos, aerosols etc.- can superimpose themselves but everything is “coming up very, very hot.”…"/>
          <p:cNvSpPr txBox="1">
            <a:spLocks noGrp="1"/>
          </p:cNvSpPr>
          <p:nvPr>
            <p:ph type="body" idx="1"/>
          </p:nvPr>
        </p:nvSpPr>
        <p:spPr>
          <a:prstGeom prst="rect">
            <a:avLst/>
          </a:prstGeom>
        </p:spPr>
        <p:txBody>
          <a:bodyPr/>
          <a:lstStyle/>
          <a:p>
            <a:r>
              <a:t>Temperature rise is not as smooth as the rise in GHGs because other factors- El Niño, volcanos, aerosols etc.- can superimpose themselves but everything is “coming up very, very hot.”</a:t>
            </a:r>
          </a:p>
          <a:p>
            <a:r>
              <a:t>March was the hottest March ever recorded</a:t>
            </a:r>
          </a:p>
          <a:p>
            <a:r>
              <a:t>Over the last 12 months global temperatures have been 1.58 C (2.84F) above pre-industrial levels</a:t>
            </a:r>
          </a:p>
          <a:p>
            <a:r>
              <a:t>Warming is accelerating much faster than climate modeling has been anticipating and implying that a warming planet is already fundamentally altering the way the climate system operates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Is Warming Due to Natural Variability or Anthropogenic?"/>
          <p:cNvSpPr txBox="1">
            <a:spLocks noGrp="1"/>
          </p:cNvSpPr>
          <p:nvPr>
            <p:ph type="title"/>
          </p:nvPr>
        </p:nvSpPr>
        <p:spPr>
          <a:prstGeom prst="rect">
            <a:avLst/>
          </a:prstGeom>
        </p:spPr>
        <p:txBody>
          <a:bodyPr/>
          <a:lstStyle>
            <a:lvl1pPr>
              <a:defRPr sz="5100"/>
            </a:lvl1pPr>
          </a:lstStyle>
          <a:p>
            <a:r>
              <a:t>Is Warming Due to Natural Variability or Anthropogenic?</a:t>
            </a:r>
          </a:p>
        </p:txBody>
      </p:sp>
      <p:pic>
        <p:nvPicPr>
          <p:cNvPr id="444" name="AWI_AR5_new_SD_large.png" descr="AWI_AR5_new_SD_large.png"/>
          <p:cNvPicPr>
            <a:picLocks noChangeAspect="1"/>
          </p:cNvPicPr>
          <p:nvPr/>
        </p:nvPicPr>
        <p:blipFill>
          <a:blip r:embed="rId2"/>
          <a:stretch>
            <a:fillRect/>
          </a:stretch>
        </p:blipFill>
        <p:spPr>
          <a:xfrm>
            <a:off x="733083" y="2292409"/>
            <a:ext cx="10404365" cy="7413110"/>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Consequences"/>
          <p:cNvSpPr txBox="1">
            <a:spLocks noGrp="1"/>
          </p:cNvSpPr>
          <p:nvPr>
            <p:ph type="title"/>
          </p:nvPr>
        </p:nvSpPr>
        <p:spPr>
          <a:prstGeom prst="rect">
            <a:avLst/>
          </a:prstGeom>
        </p:spPr>
        <p:txBody>
          <a:bodyPr/>
          <a:lstStyle/>
          <a:p>
            <a:r>
              <a:t>Consequences</a:t>
            </a:r>
          </a:p>
        </p:txBody>
      </p:sp>
      <p:sp>
        <p:nvSpPr>
          <p:cNvPr id="447" name="Altered, less predictable, “weird” weather…"/>
          <p:cNvSpPr txBox="1">
            <a:spLocks noGrp="1"/>
          </p:cNvSpPr>
          <p:nvPr>
            <p:ph type="body" idx="1"/>
          </p:nvPr>
        </p:nvSpPr>
        <p:spPr>
          <a:prstGeom prst="rect">
            <a:avLst/>
          </a:prstGeom>
        </p:spPr>
        <p:txBody>
          <a:bodyPr/>
          <a:lstStyle/>
          <a:p>
            <a:pPr marL="342264" indent="-342264" defTabSz="449833">
              <a:spcBef>
                <a:spcPts val="3200"/>
              </a:spcBef>
              <a:defRPr sz="2464"/>
            </a:pPr>
            <a:r>
              <a:t>Altered, less predictable, “weird” weather</a:t>
            </a:r>
          </a:p>
          <a:p>
            <a:pPr marL="342264" indent="-342264" defTabSz="449833">
              <a:spcBef>
                <a:spcPts val="3200"/>
              </a:spcBef>
              <a:defRPr sz="2464"/>
            </a:pPr>
            <a:r>
              <a:t>More intense floods, drought, storms</a:t>
            </a:r>
          </a:p>
          <a:p>
            <a:pPr marL="342264" indent="-342264" defTabSz="449833">
              <a:spcBef>
                <a:spcPts val="3200"/>
              </a:spcBef>
              <a:defRPr sz="2464"/>
            </a:pPr>
            <a:r>
              <a:t>“Wobbling” of the jet stream as warming at high latitudes exceeds that at lower latitudes</a:t>
            </a:r>
          </a:p>
          <a:p>
            <a:pPr marL="342264" indent="-342264" defTabSz="449833">
              <a:spcBef>
                <a:spcPts val="3200"/>
              </a:spcBef>
              <a:defRPr sz="2464"/>
            </a:pPr>
            <a:r>
              <a:t>Alteration of ocean currents, eg. the AMOC (Atlantic Meridional Overturning Current) producing major regional climates changes</a:t>
            </a:r>
          </a:p>
          <a:p>
            <a:pPr marL="342264" indent="-342264" defTabSz="449833">
              <a:spcBef>
                <a:spcPts val="3200"/>
              </a:spcBef>
              <a:defRPr sz="2464"/>
            </a:pPr>
            <a:r>
              <a:t>More heat related illness, spread of disease carrying vectors and associated infectious diseases, eg. Dengue, Malaria, STARI, Lyme, Zika, West Nile</a:t>
            </a:r>
          </a:p>
          <a:p>
            <a:pPr marL="342264" indent="-342264" defTabSz="449833">
              <a:spcBef>
                <a:spcPts val="3200"/>
              </a:spcBef>
              <a:defRPr sz="2464"/>
            </a:pPr>
            <a:r>
              <a:t>Increased human displacement, migration, and political disorder</a:t>
            </a:r>
          </a:p>
          <a:p>
            <a:pPr marL="342264" indent="-342264" defTabSz="449833">
              <a:spcBef>
                <a:spcPts val="3200"/>
              </a:spcBef>
              <a:defRPr sz="2464"/>
            </a:pPr>
            <a:r>
              <a:t>Sea level rise associated with melting ice and thermal ocean expansion</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Double-click to edit"/>
          <p:cNvSpPr txBox="1">
            <a:spLocks noGrp="1"/>
          </p:cNvSpPr>
          <p:nvPr>
            <p:ph type="title"/>
          </p:nvPr>
        </p:nvSpPr>
        <p:spPr>
          <a:prstGeom prst="rect">
            <a:avLst/>
          </a:prstGeom>
        </p:spPr>
        <p:txBody>
          <a:bodyPr/>
          <a:lstStyle/>
          <a:p>
            <a:endParaRPr/>
          </a:p>
        </p:txBody>
      </p:sp>
      <p:sp>
        <p:nvSpPr>
          <p:cNvPr id="450" name="Double-click to edit"/>
          <p:cNvSpPr txBox="1">
            <a:spLocks noGrp="1"/>
          </p:cNvSpPr>
          <p:nvPr>
            <p:ph type="body" idx="1"/>
          </p:nvPr>
        </p:nvSpPr>
        <p:spPr>
          <a:prstGeom prst="rect">
            <a:avLst/>
          </a:prstGeom>
        </p:spPr>
        <p:txBody>
          <a:bodyPr/>
          <a:lstStyle/>
          <a:p>
            <a:endParaRPr/>
          </a:p>
        </p:txBody>
      </p:sp>
      <p:pic>
        <p:nvPicPr>
          <p:cNvPr id="451" name="Image" descr="Image"/>
          <p:cNvPicPr>
            <a:picLocks noChangeAspect="1"/>
          </p:cNvPicPr>
          <p:nvPr/>
        </p:nvPicPr>
        <p:blipFill>
          <a:blip r:embed="rId2"/>
          <a:stretch>
            <a:fillRect/>
          </a:stretch>
        </p:blipFill>
        <p:spPr>
          <a:xfrm>
            <a:off x="2988167" y="-102857"/>
            <a:ext cx="7333266" cy="10439110"/>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Double-click to edit"/>
          <p:cNvSpPr txBox="1">
            <a:spLocks noGrp="1"/>
          </p:cNvSpPr>
          <p:nvPr>
            <p:ph type="title"/>
          </p:nvPr>
        </p:nvSpPr>
        <p:spPr>
          <a:prstGeom prst="rect">
            <a:avLst/>
          </a:prstGeom>
        </p:spPr>
        <p:txBody>
          <a:bodyPr/>
          <a:lstStyle/>
          <a:p>
            <a:endParaRPr/>
          </a:p>
        </p:txBody>
      </p:sp>
      <p:sp>
        <p:nvSpPr>
          <p:cNvPr id="454" name="Double-click to edit"/>
          <p:cNvSpPr txBox="1">
            <a:spLocks noGrp="1"/>
          </p:cNvSpPr>
          <p:nvPr>
            <p:ph type="body" idx="1"/>
          </p:nvPr>
        </p:nvSpPr>
        <p:spPr>
          <a:prstGeom prst="rect">
            <a:avLst/>
          </a:prstGeom>
        </p:spPr>
        <p:txBody>
          <a:bodyPr/>
          <a:lstStyle/>
          <a:p>
            <a:endParaRPr/>
          </a:p>
        </p:txBody>
      </p:sp>
      <p:pic>
        <p:nvPicPr>
          <p:cNvPr id="455" name="Image" descr="Image"/>
          <p:cNvPicPr>
            <a:picLocks noChangeAspect="1"/>
          </p:cNvPicPr>
          <p:nvPr/>
        </p:nvPicPr>
        <p:blipFill>
          <a:blip r:embed="rId2"/>
          <a:stretch>
            <a:fillRect/>
          </a:stretch>
        </p:blipFill>
        <p:spPr>
          <a:xfrm>
            <a:off x="2133600" y="0"/>
            <a:ext cx="8737600" cy="97536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Our Sun"/>
          <p:cNvSpPr txBox="1">
            <a:spLocks noGrp="1"/>
          </p:cNvSpPr>
          <p:nvPr>
            <p:ph type="title"/>
          </p:nvPr>
        </p:nvSpPr>
        <p:spPr>
          <a:prstGeom prst="rect">
            <a:avLst/>
          </a:prstGeom>
        </p:spPr>
        <p:txBody>
          <a:bodyPr/>
          <a:lstStyle/>
          <a:p>
            <a:r>
              <a:t>Our Sun</a:t>
            </a:r>
          </a:p>
        </p:txBody>
      </p:sp>
      <p:sp>
        <p:nvSpPr>
          <p:cNvPr id="324" name="G spectral class star  M (Red) dwarfs are the most common but bombard planets with solar flares. Higher mass stars hotter and shorter lived…"/>
          <p:cNvSpPr txBox="1">
            <a:spLocks noGrp="1"/>
          </p:cNvSpPr>
          <p:nvPr>
            <p:ph type="body" idx="1"/>
          </p:nvPr>
        </p:nvSpPr>
        <p:spPr>
          <a:prstGeom prst="rect">
            <a:avLst/>
          </a:prstGeom>
        </p:spPr>
        <p:txBody>
          <a:bodyPr/>
          <a:lstStyle/>
          <a:p>
            <a:r>
              <a:t>G spectral class star  M (Red) dwarfs are the most common but bombard planets with solar flares. Higher mass stars hotter and shorter lived</a:t>
            </a:r>
          </a:p>
          <a:p>
            <a:r>
              <a:t>4.6 by old, about half way through its life span. Life began ~3.8 bya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Double-click to edit"/>
          <p:cNvSpPr txBox="1">
            <a:spLocks noGrp="1"/>
          </p:cNvSpPr>
          <p:nvPr>
            <p:ph type="title"/>
          </p:nvPr>
        </p:nvSpPr>
        <p:spPr>
          <a:xfrm>
            <a:off x="749300" y="254000"/>
            <a:ext cx="11099800" cy="2159001"/>
          </a:xfrm>
          <a:prstGeom prst="rect">
            <a:avLst/>
          </a:prstGeom>
        </p:spPr>
        <p:txBody>
          <a:bodyPr/>
          <a:lstStyle/>
          <a:p>
            <a:pPr>
              <a:defRPr sz="4000"/>
            </a:pPr>
            <a:endParaRPr/>
          </a:p>
        </p:txBody>
      </p:sp>
      <p:sp>
        <p:nvSpPr>
          <p:cNvPr id="458" name="Uncertainty is the nature of science. Our brains are uncomfortable with uncertainty…"/>
          <p:cNvSpPr txBox="1">
            <a:spLocks noGrp="1"/>
          </p:cNvSpPr>
          <p:nvPr>
            <p:ph type="body" idx="1"/>
          </p:nvPr>
        </p:nvSpPr>
        <p:spPr>
          <a:prstGeom prst="rect">
            <a:avLst/>
          </a:prstGeom>
        </p:spPr>
        <p:txBody>
          <a:bodyPr/>
          <a:lstStyle/>
          <a:p>
            <a:pPr marL="293370" indent="-293370" defTabSz="385572">
              <a:spcBef>
                <a:spcPts val="2700"/>
              </a:spcBef>
              <a:defRPr sz="2112"/>
            </a:pPr>
            <a:r>
              <a:t>Uncertainty is the nature of science. Our brains are uncomfortable with uncertainty</a:t>
            </a:r>
          </a:p>
          <a:p>
            <a:pPr marL="293370" indent="-293370" defTabSz="385572">
              <a:spcBef>
                <a:spcPts val="2700"/>
              </a:spcBef>
              <a:defRPr sz="2112"/>
            </a:pPr>
            <a:r>
              <a:t>Psychological distance, spatial and temporal: It isn’t happening now and it doesn’t affect me. If conditions are perceived to be worse elsewhere we are less inclined to react locally and in the present. Other factors include denial and over optimism.</a:t>
            </a:r>
          </a:p>
          <a:p>
            <a:pPr marL="293370" indent="-293370" defTabSz="385572">
              <a:spcBef>
                <a:spcPts val="2700"/>
              </a:spcBef>
              <a:defRPr sz="2112"/>
            </a:pPr>
            <a:r>
              <a:t>The slow pace of evolution or “Ancient Brain”: Technology has advanced rapidly over the last 70 years but our brains haven’t caught up. We continue to think in the here and now, it’s difficult to think more than a decade ahead. Our brains reached their current physical ability before the development of agriculture. Our ancestors were mainly concerned with their immediate band and environment, immediate dangers, exploitable resources, and the immediate time.</a:t>
            </a:r>
          </a:p>
          <a:p>
            <a:pPr marL="293370" indent="-293370" defTabSz="385572">
              <a:spcBef>
                <a:spcPts val="2700"/>
              </a:spcBef>
              <a:defRPr sz="2112"/>
            </a:pPr>
            <a:r>
              <a:t>Economic momentum: For the past 250 years our economy and wealth has been based on fossil fuels. Our parents relied on them for all of their lives. We’re “imprinted” on fossil fuels, we’ve known of no other sources of energy until recently. Transition to green energy is going to require a profound alteration in our manufacturing, trade, and transportation. We have tremendous “sunk costs,” financial investments, in the current system. We’re not keen to trade the vehicle we just paid off for a low carbon one</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Structural: Low income limits the choices many people can make eg. affording solar panels or an EV. Rural residents have little resort to public transportation. Electric engines are not currently adaptable for long range aircraft…"/>
          <p:cNvSpPr txBox="1">
            <a:spLocks noGrp="1"/>
          </p:cNvSpPr>
          <p:nvPr>
            <p:ph type="body" idx="1"/>
          </p:nvPr>
        </p:nvSpPr>
        <p:spPr>
          <a:prstGeom prst="rect">
            <a:avLst/>
          </a:prstGeom>
        </p:spPr>
        <p:txBody>
          <a:bodyPr/>
          <a:lstStyle/>
          <a:p>
            <a:pPr marL="440055" indent="-440055" defTabSz="578358">
              <a:spcBef>
                <a:spcPts val="4100"/>
              </a:spcBef>
              <a:defRPr sz="3168"/>
            </a:pPr>
            <a:r>
              <a:t>Structural: Low income limits the choices many people can make eg. affording solar panels or an EV. Rural residents have little resort to public transportation. Electric engines are not currently adaptable for long range aircraft</a:t>
            </a:r>
          </a:p>
          <a:p>
            <a:pPr marL="440055" indent="-440055" defTabSz="578358">
              <a:spcBef>
                <a:spcPts val="4100"/>
              </a:spcBef>
              <a:defRPr sz="3168"/>
            </a:pPr>
            <a:r>
              <a:t>Genuine ignorance: Not knowing that a problem exists and not knowing what to do about it once it’s apparent</a:t>
            </a:r>
          </a:p>
          <a:p>
            <a:pPr marL="440055" indent="-440055" defTabSz="578358">
              <a:spcBef>
                <a:spcPts val="4100"/>
              </a:spcBef>
              <a:defRPr sz="3168"/>
            </a:pPr>
            <a:r>
              <a:t>Perceived inequity: Why should I change if they won’t change? Why should we sacrifice here if China and India are building more coal plants?</a:t>
            </a:r>
          </a:p>
          <a:p>
            <a:pPr marL="440055" indent="-440055" defTabSz="578358">
              <a:spcBef>
                <a:spcPts val="4100"/>
              </a:spcBef>
              <a:defRPr sz="3168"/>
            </a:pPr>
            <a:r>
              <a:t>The problem of “The Commons” or placing individual advantage above the welfare of the community</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Lack of agency: It’s overwhelming and I as an individual can do nothing about it…"/>
          <p:cNvSpPr txBox="1">
            <a:spLocks noGrp="1"/>
          </p:cNvSpPr>
          <p:nvPr>
            <p:ph type="body" idx="1"/>
          </p:nvPr>
        </p:nvSpPr>
        <p:spPr>
          <a:prstGeom prst="rect">
            <a:avLst/>
          </a:prstGeom>
        </p:spPr>
        <p:txBody>
          <a:bodyPr/>
          <a:lstStyle/>
          <a:p>
            <a:r>
              <a:t>Lack of agency: It’s overwhelming and I as an individual can do nothing about it</a:t>
            </a:r>
          </a:p>
          <a:p>
            <a:r>
              <a:t>Misinformation and Disinformation: Corporations and individuals denying global warming exists or stating that it’s not a problem - Greenwashing. The same or similar entities going on the offensive - Greenlashing</a:t>
            </a:r>
          </a:p>
          <a:p>
            <a:r>
              <a:t>Political Tribalism</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Double-click to edit"/>
          <p:cNvSpPr txBox="1">
            <a:spLocks noGrp="1"/>
          </p:cNvSpPr>
          <p:nvPr>
            <p:ph type="title"/>
          </p:nvPr>
        </p:nvSpPr>
        <p:spPr>
          <a:prstGeom prst="rect">
            <a:avLst/>
          </a:prstGeom>
        </p:spPr>
        <p:txBody>
          <a:bodyPr/>
          <a:lstStyle/>
          <a:p>
            <a:endParaRPr/>
          </a:p>
        </p:txBody>
      </p:sp>
      <p:sp>
        <p:nvSpPr>
          <p:cNvPr id="465" name="Double-click to edit"/>
          <p:cNvSpPr txBox="1">
            <a:spLocks noGrp="1"/>
          </p:cNvSpPr>
          <p:nvPr>
            <p:ph type="body" idx="1"/>
          </p:nvPr>
        </p:nvSpPr>
        <p:spPr>
          <a:prstGeom prst="rect">
            <a:avLst/>
          </a:prstGeom>
        </p:spPr>
        <p:txBody>
          <a:bodyPr/>
          <a:lstStyle/>
          <a:p>
            <a:endParaRPr/>
          </a:p>
        </p:txBody>
      </p:sp>
      <p:pic>
        <p:nvPicPr>
          <p:cNvPr id="466" name="Image" descr="Image"/>
          <p:cNvPicPr>
            <a:picLocks noChangeAspect="1"/>
          </p:cNvPicPr>
          <p:nvPr/>
        </p:nvPicPr>
        <p:blipFill>
          <a:blip r:embed="rId2"/>
          <a:stretch>
            <a:fillRect/>
          </a:stretch>
        </p:blipFill>
        <p:spPr>
          <a:xfrm>
            <a:off x="209550" y="0"/>
            <a:ext cx="12585700" cy="9753600"/>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Double-click to edit"/>
          <p:cNvSpPr txBox="1">
            <a:spLocks noGrp="1"/>
          </p:cNvSpPr>
          <p:nvPr>
            <p:ph type="title"/>
          </p:nvPr>
        </p:nvSpPr>
        <p:spPr>
          <a:prstGeom prst="rect">
            <a:avLst/>
          </a:prstGeom>
        </p:spPr>
        <p:txBody>
          <a:bodyPr/>
          <a:lstStyle/>
          <a:p>
            <a:endParaRPr/>
          </a:p>
        </p:txBody>
      </p:sp>
      <p:sp>
        <p:nvSpPr>
          <p:cNvPr id="469" name="Double-click to edit"/>
          <p:cNvSpPr txBox="1">
            <a:spLocks noGrp="1"/>
          </p:cNvSpPr>
          <p:nvPr>
            <p:ph type="body" idx="1"/>
          </p:nvPr>
        </p:nvSpPr>
        <p:spPr>
          <a:prstGeom prst="rect">
            <a:avLst/>
          </a:prstGeom>
        </p:spPr>
        <p:txBody>
          <a:bodyPr/>
          <a:lstStyle/>
          <a:p>
            <a:endParaRPr/>
          </a:p>
        </p:txBody>
      </p:sp>
      <p:pic>
        <p:nvPicPr>
          <p:cNvPr id="470" name="Image" descr="Image"/>
          <p:cNvPicPr>
            <a:picLocks noChangeAspect="1"/>
          </p:cNvPicPr>
          <p:nvPr/>
        </p:nvPicPr>
        <p:blipFill>
          <a:blip r:embed="rId2"/>
          <a:stretch>
            <a:fillRect/>
          </a:stretch>
        </p:blipFill>
        <p:spPr>
          <a:xfrm>
            <a:off x="273050" y="0"/>
            <a:ext cx="12458700" cy="9753600"/>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Over the last 10 years the public has come increasingly to understand that global warming will affect the weather…"/>
          <p:cNvSpPr txBox="1">
            <a:spLocks noGrp="1"/>
          </p:cNvSpPr>
          <p:nvPr>
            <p:ph type="body" idx="1"/>
          </p:nvPr>
        </p:nvSpPr>
        <p:spPr>
          <a:prstGeom prst="rect">
            <a:avLst/>
          </a:prstGeom>
        </p:spPr>
        <p:txBody>
          <a:bodyPr/>
          <a:lstStyle/>
          <a:p>
            <a:r>
              <a:t>Over the last 10 years the public has come increasingly to understand that global warming will affect the weather</a:t>
            </a:r>
          </a:p>
          <a:p>
            <a:r>
              <a:t>Over the last  5 years worry about extreme heat has especially increased</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 name="IMG_3584.JPG" descr="IMG_3584.JPG"/>
          <p:cNvPicPr>
            <a:picLocks noChangeAspect="1"/>
          </p:cNvPicPr>
          <p:nvPr/>
        </p:nvPicPr>
        <p:blipFill>
          <a:blip r:embed="rId2"/>
          <a:stretch>
            <a:fillRect/>
          </a:stretch>
        </p:blipFill>
        <p:spPr>
          <a:xfrm>
            <a:off x="1225634" y="294233"/>
            <a:ext cx="8728700" cy="916513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Our Earth"/>
          <p:cNvSpPr txBox="1">
            <a:spLocks noGrp="1"/>
          </p:cNvSpPr>
          <p:nvPr>
            <p:ph type="title"/>
          </p:nvPr>
        </p:nvSpPr>
        <p:spPr>
          <a:prstGeom prst="rect">
            <a:avLst/>
          </a:prstGeom>
        </p:spPr>
        <p:txBody>
          <a:bodyPr/>
          <a:lstStyle/>
          <a:p>
            <a:r>
              <a:t>Our Earth</a:t>
            </a:r>
          </a:p>
        </p:txBody>
      </p:sp>
      <p:sp>
        <p:nvSpPr>
          <p:cNvPr id="327" name="Terrestial…"/>
          <p:cNvSpPr txBox="1">
            <a:spLocks noGrp="1"/>
          </p:cNvSpPr>
          <p:nvPr>
            <p:ph type="body" idx="1"/>
          </p:nvPr>
        </p:nvSpPr>
        <p:spPr>
          <a:prstGeom prst="rect">
            <a:avLst/>
          </a:prstGeom>
        </p:spPr>
        <p:txBody>
          <a:bodyPr/>
          <a:lstStyle/>
          <a:p>
            <a:pPr marL="382270" indent="-382270" defTabSz="502412">
              <a:spcBef>
                <a:spcPts val="3600"/>
              </a:spcBef>
              <a:defRPr sz="2752"/>
            </a:pPr>
            <a:r>
              <a:t>Terrestial</a:t>
            </a:r>
          </a:p>
          <a:p>
            <a:pPr marL="382270" indent="-382270" defTabSz="502412">
              <a:spcBef>
                <a:spcPts val="3600"/>
              </a:spcBef>
              <a:defRPr sz="2752"/>
            </a:pPr>
            <a:r>
              <a:t>Stable orbit</a:t>
            </a:r>
          </a:p>
          <a:p>
            <a:pPr marL="382270" indent="-382270" defTabSz="502412">
              <a:spcBef>
                <a:spcPts val="3600"/>
              </a:spcBef>
              <a:defRPr sz="2752"/>
            </a:pPr>
            <a:r>
              <a:t>Large Moon- stabilizes Earth’s tilt at 23 degrees + or - 1.3 ensuring seasonal cycles and that ocean tides are not too extreme</a:t>
            </a:r>
          </a:p>
          <a:p>
            <a:pPr marL="382270" indent="-382270" defTabSz="502412">
              <a:spcBef>
                <a:spcPts val="3600"/>
              </a:spcBef>
              <a:defRPr sz="2752"/>
            </a:pPr>
            <a:r>
              <a:t>Neighboring large gaseous planet, Jupiter, to deflect asteroids and comets</a:t>
            </a:r>
          </a:p>
          <a:p>
            <a:pPr marL="382270" indent="-382270" defTabSz="502412">
              <a:spcBef>
                <a:spcPts val="3600"/>
              </a:spcBef>
              <a:defRPr sz="2752"/>
            </a:pPr>
            <a:r>
              <a:t>Plate tectonics to allow steady evolutionary change and diversification  and increasing complexity of life</a:t>
            </a:r>
          </a:p>
          <a:p>
            <a:pPr marL="382270" indent="-382270" defTabSz="502412">
              <a:spcBef>
                <a:spcPts val="3600"/>
              </a:spcBef>
              <a:defRPr sz="2752"/>
            </a:pPr>
            <a:r>
              <a:t>Magnetic field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Double-click to edit"/>
          <p:cNvSpPr txBox="1">
            <a:spLocks noGrp="1"/>
          </p:cNvSpPr>
          <p:nvPr>
            <p:ph type="title"/>
          </p:nvPr>
        </p:nvSpPr>
        <p:spPr>
          <a:prstGeom prst="rect">
            <a:avLst/>
          </a:prstGeom>
        </p:spPr>
        <p:txBody>
          <a:bodyPr/>
          <a:lstStyle/>
          <a:p>
            <a:endParaRPr/>
          </a:p>
        </p:txBody>
      </p:sp>
      <p:sp>
        <p:nvSpPr>
          <p:cNvPr id="330" name="Double-click to edit"/>
          <p:cNvSpPr txBox="1">
            <a:spLocks noGrp="1"/>
          </p:cNvSpPr>
          <p:nvPr>
            <p:ph type="body" idx="1"/>
          </p:nvPr>
        </p:nvSpPr>
        <p:spPr>
          <a:prstGeom prst="rect">
            <a:avLst/>
          </a:prstGeom>
        </p:spPr>
        <p:txBody>
          <a:bodyPr/>
          <a:lstStyle/>
          <a:p>
            <a:endParaRPr/>
          </a:p>
        </p:txBody>
      </p:sp>
      <p:pic>
        <p:nvPicPr>
          <p:cNvPr id="331" name="Image" descr="Image"/>
          <p:cNvPicPr>
            <a:picLocks noChangeAspect="1"/>
          </p:cNvPicPr>
          <p:nvPr/>
        </p:nvPicPr>
        <p:blipFill>
          <a:blip r:embed="rId2"/>
          <a:stretch>
            <a:fillRect/>
          </a:stretch>
        </p:blipFill>
        <p:spPr>
          <a:xfrm>
            <a:off x="525975" y="592837"/>
            <a:ext cx="12196335" cy="856792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Double-click to edit"/>
          <p:cNvSpPr txBox="1">
            <a:spLocks noGrp="1"/>
          </p:cNvSpPr>
          <p:nvPr>
            <p:ph type="title"/>
          </p:nvPr>
        </p:nvSpPr>
        <p:spPr>
          <a:prstGeom prst="rect">
            <a:avLst/>
          </a:prstGeom>
        </p:spPr>
        <p:txBody>
          <a:bodyPr/>
          <a:lstStyle/>
          <a:p>
            <a:endParaRPr/>
          </a:p>
        </p:txBody>
      </p:sp>
      <p:sp>
        <p:nvSpPr>
          <p:cNvPr id="334" name="Double-click to edit"/>
          <p:cNvSpPr txBox="1">
            <a:spLocks noGrp="1"/>
          </p:cNvSpPr>
          <p:nvPr>
            <p:ph type="body" idx="1"/>
          </p:nvPr>
        </p:nvSpPr>
        <p:spPr>
          <a:xfrm>
            <a:off x="952499" y="2829107"/>
            <a:ext cx="11099801" cy="6286501"/>
          </a:xfrm>
          <a:prstGeom prst="rect">
            <a:avLst/>
          </a:prstGeom>
        </p:spPr>
        <p:txBody>
          <a:bodyPr/>
          <a:lstStyle/>
          <a:p>
            <a:endParaRPr/>
          </a:p>
        </p:txBody>
      </p:sp>
      <p:pic>
        <p:nvPicPr>
          <p:cNvPr id="335" name="Image" descr="Image"/>
          <p:cNvPicPr>
            <a:picLocks noChangeAspect="1"/>
          </p:cNvPicPr>
          <p:nvPr/>
        </p:nvPicPr>
        <p:blipFill>
          <a:blip r:embed="rId2"/>
          <a:stretch>
            <a:fillRect/>
          </a:stretch>
        </p:blipFill>
        <p:spPr>
          <a:xfrm>
            <a:off x="433897" y="2202560"/>
            <a:ext cx="12443402" cy="534848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Oxygen"/>
          <p:cNvSpPr txBox="1">
            <a:spLocks noGrp="1"/>
          </p:cNvSpPr>
          <p:nvPr>
            <p:ph type="title"/>
          </p:nvPr>
        </p:nvSpPr>
        <p:spPr>
          <a:prstGeom prst="rect">
            <a:avLst/>
          </a:prstGeom>
        </p:spPr>
        <p:txBody>
          <a:bodyPr/>
          <a:lstStyle/>
          <a:p>
            <a:r>
              <a:t>Oxygen</a:t>
            </a:r>
          </a:p>
        </p:txBody>
      </p:sp>
      <p:sp>
        <p:nvSpPr>
          <p:cNvPr id="338" name="Began to  about 2.7 billion yrs. ago due to photosynthesis by cyanobacteria. Prior organisms were anaerobic relying on sulfates for their energy needs…"/>
          <p:cNvSpPr txBox="1">
            <a:spLocks noGrp="1"/>
          </p:cNvSpPr>
          <p:nvPr>
            <p:ph type="body" idx="1"/>
          </p:nvPr>
        </p:nvSpPr>
        <p:spPr>
          <a:prstGeom prst="rect">
            <a:avLst/>
          </a:prstGeom>
        </p:spPr>
        <p:txBody>
          <a:bodyPr/>
          <a:lstStyle/>
          <a:p>
            <a:r>
              <a:t>Began to  about 2.7 billion yrs. ago due to photosynthesis by cyanobacteria. Prior organisms were anaerobic relying on sulfates for their energy needs</a:t>
            </a:r>
          </a:p>
          <a:p>
            <a:r>
              <a:t>Reached the atmosphere 2.45 billion yrs. ago (The Great Oxidation Event) but required another billion years to reach concentrations that allowed the evolution of animals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1707</Words>
  <Application>Microsoft Office PowerPoint</Application>
  <PresentationFormat>Custom</PresentationFormat>
  <Paragraphs>235</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Helvetica Light</vt:lpstr>
      <vt:lpstr>Helvetica Neue</vt:lpstr>
      <vt:lpstr>Helvetica Neue Light</vt:lpstr>
      <vt:lpstr>Helvetica Neue Medium</vt:lpstr>
      <vt:lpstr>Times Roman</vt:lpstr>
      <vt:lpstr>White</vt:lpstr>
      <vt:lpstr>Goldilocks, Climate Change, Barriers to Action William S. Woodfin MD</vt:lpstr>
      <vt:lpstr>Earth as a Goldilocks Planet for Life</vt:lpstr>
      <vt:lpstr>Galactic Habitable Zone</vt:lpstr>
      <vt:lpstr>Stellar Habitable Zone</vt:lpstr>
      <vt:lpstr>Our Sun</vt:lpstr>
      <vt:lpstr>Our Earth</vt:lpstr>
      <vt:lpstr>PowerPoint Presentation</vt:lpstr>
      <vt:lpstr>PowerPoint Presentation</vt:lpstr>
      <vt:lpstr>Oxygen</vt:lpstr>
      <vt:lpstr>Ozone</vt:lpstr>
      <vt:lpstr>Water</vt:lpstr>
      <vt:lpstr>Temperature</vt:lpstr>
      <vt:lpstr>Jean-Baptiste Joseph Fourier 1768-1830</vt:lpstr>
      <vt:lpstr>PowerPoint Presentation</vt:lpstr>
      <vt:lpstr>Svante Arrhenius 1859-1927</vt:lpstr>
      <vt:lpstr>PowerPoint Presentation</vt:lpstr>
      <vt:lpstr>PowerPoint Presentation</vt:lpstr>
      <vt:lpstr>Visible &amp; UV from the Sun Infrared from the Earth</vt:lpstr>
      <vt:lpstr>GHGs warm the earth by absorbing energy and slowing the rate at which it escapes into space, they act like a blanket insulating the earth. They absorb IR and radiate it back gradually like a brick.</vt:lpstr>
      <vt:lpstr>PowerPoint Presentation</vt:lpstr>
      <vt:lpstr>Chemical Composition of the Atmosphere</vt:lpstr>
      <vt:lpstr>The Role of Green House Gases</vt:lpstr>
      <vt:lpstr>Global Warming Potential (GWP)</vt:lpstr>
      <vt:lpstr>PowerPoint Presentation</vt:lpstr>
      <vt:lpstr>Mechanism</vt:lpstr>
      <vt:lpstr>PowerPoint Presentation</vt:lpstr>
      <vt:lpstr>Venus CO2 96.5%      Temp. 900ºF</vt:lpstr>
      <vt:lpstr>Moon No atmosphere  Temp. -33ºF</vt:lpstr>
      <vt:lpstr>Earth CO2 0.0413% Temp. 57.2ºF</vt:lpstr>
      <vt:lpstr>PowerPoint Presentation</vt:lpstr>
      <vt:lpstr>It’s Getting Hotter</vt:lpstr>
      <vt:lpstr>PowerPoint Presentation</vt:lpstr>
      <vt:lpstr>PowerPoint Presentation</vt:lpstr>
      <vt:lpstr>PowerPoint Presentation</vt:lpstr>
      <vt:lpstr>PowerPoint Presentation</vt:lpstr>
      <vt:lpstr>WHY? Is it Nature or is it us?</vt:lpstr>
      <vt:lpstr>PowerPoint Presentation</vt:lpstr>
      <vt:lpstr>PowerPoint Presentation</vt:lpstr>
      <vt:lpstr>Milutin Milankovic 1879-1958 Mathematician, Astronomer,Climatologist, Geophysicist</vt:lpstr>
      <vt:lpstr>PowerPoint Presentation</vt:lpstr>
      <vt:lpstr>Charles Keeling 1928-2005</vt:lpstr>
      <vt:lpstr>PowerPoint Presentation</vt:lpstr>
      <vt:lpstr>PowerPoint Presentation</vt:lpstr>
      <vt:lpstr>Carbon Isotopes</vt:lpstr>
      <vt:lpstr>PowerPoint Presentation</vt:lpstr>
      <vt:lpstr>Is Warming Due to Natural Variability or Anthropogenic?</vt:lpstr>
      <vt:lpstr>Consequences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Olson</dc:creator>
  <cp:lastModifiedBy>Rob Olson</cp:lastModifiedBy>
  <cp:revision>2</cp:revision>
  <dcterms:modified xsi:type="dcterms:W3CDTF">2024-04-22T20:16:07Z</dcterms:modified>
</cp:coreProperties>
</file>