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390" r:id="rId7"/>
    <p:sldId id="364" r:id="rId8"/>
    <p:sldId id="370" r:id="rId9"/>
    <p:sldId id="322" r:id="rId10"/>
    <p:sldId id="269" r:id="rId11"/>
    <p:sldId id="371" r:id="rId12"/>
    <p:sldId id="349" r:id="rId13"/>
    <p:sldId id="326" r:id="rId14"/>
    <p:sldId id="350" r:id="rId15"/>
    <p:sldId id="372" r:id="rId16"/>
    <p:sldId id="373" r:id="rId17"/>
    <p:sldId id="374" r:id="rId18"/>
    <p:sldId id="264" r:id="rId19"/>
    <p:sldId id="384" r:id="rId20"/>
    <p:sldId id="375" r:id="rId21"/>
    <p:sldId id="376" r:id="rId22"/>
    <p:sldId id="377" r:id="rId23"/>
    <p:sldId id="378" r:id="rId24"/>
    <p:sldId id="380" r:id="rId25"/>
    <p:sldId id="381" r:id="rId26"/>
    <p:sldId id="347" r:id="rId27"/>
    <p:sldId id="382" r:id="rId28"/>
    <p:sldId id="383" r:id="rId29"/>
    <p:sldId id="385" r:id="rId30"/>
    <p:sldId id="386" r:id="rId31"/>
    <p:sldId id="389" r:id="rId32"/>
    <p:sldId id="387" r:id="rId33"/>
    <p:sldId id="391" r:id="rId34"/>
    <p:sldId id="388" r:id="rId35"/>
    <p:sldId id="392" r:id="rId36"/>
    <p:sldId id="393" r:id="rId37"/>
    <p:sldId id="394" r:id="rId38"/>
    <p:sldId id="395" r:id="rId39"/>
    <p:sldId id="396" r:id="rId40"/>
    <p:sldId id="397" r:id="rId41"/>
    <p:sldId id="398" r:id="rId42"/>
    <p:sldId id="39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8" d="100"/>
          <a:sy n="108"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09D7DA-8C88-4B18-BC38-64C5A1E301BA}" type="datetimeFigureOut">
              <a:rPr lang="en-US" smtClean="0"/>
              <a:t>4/12/2022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4CADBA-CCE2-462E-A381-D573D73BE491}" type="slidenum">
              <a:rPr lang="en-US" smtClean="0"/>
              <a:t>‹#›</a:t>
            </a:fld>
            <a:endParaRPr lang="en-US"/>
          </a:p>
        </p:txBody>
      </p:sp>
    </p:spTree>
    <p:extLst>
      <p:ext uri="{BB962C8B-B14F-4D97-AF65-F5344CB8AC3E}">
        <p14:creationId xmlns:p14="http://schemas.microsoft.com/office/powerpoint/2010/main" val="108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C21F6B-60AF-47A3-8D48-22BB79157DFE}" type="datetime1">
              <a:rPr lang="en-US" smtClean="0"/>
              <a:t>4/12/2022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230880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2F3BC0-BD8F-423D-9275-BC5AD0F5FF80}" type="datetime1">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316165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16BC0-93E3-42FB-ABE8-6588B13AE618}" type="datetime1">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47683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CBDE8-75EA-4040-9D91-49C270272397}" type="datetime1">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403736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004A9-04C2-4F02-929A-A66E7EC3858D}" type="datetime1">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371282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8DB2-C252-4146-B9DC-B796266C4630}" type="datetime1">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20365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71ECC6-7540-41B7-8891-5AD29595E432}" type="datetime1">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349955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4B55B8-9775-4803-B622-51248ABCC02D}" type="datetime1">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139905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7E4BA-E6F5-4182-A666-AA89037EF827}" type="datetime1">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296051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357B-E46C-40CA-BEB1-85243CAD2E6F}" type="datetime1">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32664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3B765B-775E-40D6-8A5B-BCCA9F63CAFB}" type="datetime1">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760A6-36D1-41F5-B208-E2E1F11736A7}" type="slidenum">
              <a:rPr lang="en-US" smtClean="0"/>
              <a:t>‹#›</a:t>
            </a:fld>
            <a:endParaRPr lang="en-US"/>
          </a:p>
        </p:txBody>
      </p:sp>
    </p:spTree>
    <p:extLst>
      <p:ext uri="{BB962C8B-B14F-4D97-AF65-F5344CB8AC3E}">
        <p14:creationId xmlns:p14="http://schemas.microsoft.com/office/powerpoint/2010/main" val="138353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DCF01-75D0-4179-B15C-8C46E153A4C8}" type="datetime1">
              <a:rPr lang="en-US" smtClean="0"/>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760A6-36D1-41F5-B208-E2E1F11736A7}" type="slidenum">
              <a:rPr lang="en-US" smtClean="0"/>
              <a:t>‹#›</a:t>
            </a:fld>
            <a:endParaRPr lang="en-US"/>
          </a:p>
        </p:txBody>
      </p:sp>
    </p:spTree>
    <p:extLst>
      <p:ext uri="{BB962C8B-B14F-4D97-AF65-F5344CB8AC3E}">
        <p14:creationId xmlns:p14="http://schemas.microsoft.com/office/powerpoint/2010/main" val="9852879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46037" y="739978"/>
            <a:ext cx="4345563" cy="3755822"/>
          </a:xfrm>
        </p:spPr>
        <p:txBody>
          <a:bodyPr>
            <a:normAutofit/>
          </a:bodyPr>
          <a:lstStyle/>
          <a:p>
            <a:pPr>
              <a:lnSpc>
                <a:spcPct val="90000"/>
              </a:lnSpc>
              <a:spcBef>
                <a:spcPts val="0"/>
              </a:spcBef>
              <a:spcAft>
                <a:spcPts val="1000"/>
              </a:spcAft>
            </a:pPr>
            <a:r>
              <a:rPr lang="en-US" sz="2400" dirty="0"/>
              <a:t>The Life, Times, and Philosophy of Friedrich Nietzsche</a:t>
            </a:r>
            <a:br>
              <a:rPr lang="en-US" sz="2400" dirty="0"/>
            </a:br>
            <a:r>
              <a:rPr lang="en-US" sz="2400" dirty="0"/>
              <a:t>Robin Olson, MLA, CPCU, ARM</a:t>
            </a:r>
            <a:br>
              <a:rPr lang="en-US" sz="2400" dirty="0"/>
            </a:br>
            <a:r>
              <a:rPr lang="en-US" sz="2400" dirty="0"/>
              <a:t>Dallas Philosopher’s Forum</a:t>
            </a:r>
            <a:br>
              <a:rPr lang="en-US" sz="2400" dirty="0"/>
            </a:br>
            <a:r>
              <a:rPr lang="en-US" sz="2400" dirty="0"/>
              <a:t>International Risk Management Institute, Inc. </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6BD145B8-E27C-412F-8220-63AA787692E2}"/>
              </a:ext>
            </a:extLst>
          </p:cNvPr>
          <p:cNvPicPr>
            <a:picLocks noChangeAspect="1"/>
          </p:cNvPicPr>
          <p:nvPr/>
        </p:nvPicPr>
        <p:blipFill rotWithShape="1">
          <a:blip r:embed="rId2"/>
          <a:srcRect l="29177" r="24081" b="1"/>
          <a:stretch/>
        </p:blipFill>
        <p:spPr>
          <a:xfrm>
            <a:off x="473880" y="598720"/>
            <a:ext cx="3883686"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Slide Number Placeholder 3"/>
          <p:cNvSpPr>
            <a:spLocks noGrp="1"/>
          </p:cNvSpPr>
          <p:nvPr>
            <p:ph type="sldNum" sz="quarter" idx="12"/>
          </p:nvPr>
        </p:nvSpPr>
        <p:spPr>
          <a:xfrm>
            <a:off x="397896" y="6356350"/>
            <a:ext cx="791242" cy="365125"/>
          </a:xfrm>
        </p:spPr>
        <p:txBody>
          <a:bodyPr>
            <a:normAutofit/>
          </a:bodyPr>
          <a:lstStyle/>
          <a:p>
            <a:pPr algn="l">
              <a:spcAft>
                <a:spcPts val="600"/>
              </a:spcAft>
            </a:pPr>
            <a:fld id="{584760A6-36D1-41F5-B208-E2E1F11736A7}" type="slidenum">
              <a:rPr lang="en-US" smtClean="0"/>
              <a:pPr algn="l">
                <a:spcAft>
                  <a:spcPts val="600"/>
                </a:spcAft>
              </a:pPr>
              <a:t>1</a:t>
            </a:fld>
            <a:endParaRPr lang="en-US"/>
          </a:p>
        </p:txBody>
      </p:sp>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7342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FAC6-722C-41F7-9C12-1C0C610996EA}"/>
              </a:ext>
            </a:extLst>
          </p:cNvPr>
          <p:cNvSpPr>
            <a:spLocks noGrp="1"/>
          </p:cNvSpPr>
          <p:nvPr>
            <p:ph type="title"/>
          </p:nvPr>
        </p:nvSpPr>
        <p:spPr/>
        <p:txBody>
          <a:bodyPr>
            <a:normAutofit/>
          </a:bodyPr>
          <a:lstStyle/>
          <a:p>
            <a:r>
              <a:rPr lang="en-US" dirty="0"/>
              <a:t>Influencers for Nietzsche</a:t>
            </a:r>
          </a:p>
        </p:txBody>
      </p:sp>
      <p:sp>
        <p:nvSpPr>
          <p:cNvPr id="3" name="Content Placeholder 2">
            <a:extLst>
              <a:ext uri="{FF2B5EF4-FFF2-40B4-BE49-F238E27FC236}">
                <a16:creationId xmlns:a16="http://schemas.microsoft.com/office/drawing/2014/main" id="{26D83FD5-049B-4E21-BCE2-33B61C9455FE}"/>
              </a:ext>
            </a:extLst>
          </p:cNvPr>
          <p:cNvSpPr>
            <a:spLocks noGrp="1"/>
          </p:cNvSpPr>
          <p:nvPr>
            <p:ph idx="1"/>
          </p:nvPr>
        </p:nvSpPr>
        <p:spPr/>
        <p:txBody>
          <a:bodyPr>
            <a:normAutofit/>
          </a:bodyPr>
          <a:lstStyle/>
          <a:p>
            <a:r>
              <a:rPr lang="en-US" dirty="0"/>
              <a:t>Schopenhauer</a:t>
            </a:r>
          </a:p>
          <a:p>
            <a:endParaRPr lang="en-US" dirty="0"/>
          </a:p>
          <a:p>
            <a:endParaRPr lang="en-US" dirty="0"/>
          </a:p>
          <a:p>
            <a:r>
              <a:rPr lang="en-US" dirty="0"/>
              <a:t>Wagner</a:t>
            </a:r>
          </a:p>
          <a:p>
            <a:endParaRPr lang="en-US" dirty="0"/>
          </a:p>
          <a:p>
            <a:endParaRPr lang="en-US" dirty="0"/>
          </a:p>
          <a:p>
            <a:r>
              <a:rPr lang="en-US" dirty="0"/>
              <a:t>Goethe</a:t>
            </a:r>
          </a:p>
        </p:txBody>
      </p:sp>
      <p:sp>
        <p:nvSpPr>
          <p:cNvPr id="4" name="Slide Number Placeholder 3">
            <a:extLst>
              <a:ext uri="{FF2B5EF4-FFF2-40B4-BE49-F238E27FC236}">
                <a16:creationId xmlns:a16="http://schemas.microsoft.com/office/drawing/2014/main" id="{1F06EDDB-2312-42F9-AB1F-7F8BD6A7FDBB}"/>
              </a:ext>
            </a:extLst>
          </p:cNvPr>
          <p:cNvSpPr>
            <a:spLocks noGrp="1"/>
          </p:cNvSpPr>
          <p:nvPr>
            <p:ph type="sldNum" sz="quarter" idx="12"/>
          </p:nvPr>
        </p:nvSpPr>
        <p:spPr/>
        <p:txBody>
          <a:bodyPr/>
          <a:lstStyle/>
          <a:p>
            <a:fld id="{584760A6-36D1-41F5-B208-E2E1F11736A7}" type="slidenum">
              <a:rPr lang="en-US" smtClean="0"/>
              <a:t>10</a:t>
            </a:fld>
            <a:endParaRPr lang="en-US"/>
          </a:p>
        </p:txBody>
      </p:sp>
      <p:pic>
        <p:nvPicPr>
          <p:cNvPr id="5" name="Picture 4">
            <a:extLst>
              <a:ext uri="{FF2B5EF4-FFF2-40B4-BE49-F238E27FC236}">
                <a16:creationId xmlns:a16="http://schemas.microsoft.com/office/drawing/2014/main" id="{AFF57483-115E-4893-BD5F-25A31DFD7E8D}"/>
              </a:ext>
            </a:extLst>
          </p:cNvPr>
          <p:cNvPicPr>
            <a:picLocks noChangeAspect="1"/>
          </p:cNvPicPr>
          <p:nvPr/>
        </p:nvPicPr>
        <p:blipFill>
          <a:blip r:embed="rId2"/>
          <a:stretch>
            <a:fillRect/>
          </a:stretch>
        </p:blipFill>
        <p:spPr>
          <a:xfrm>
            <a:off x="6672262" y="1143000"/>
            <a:ext cx="1895475" cy="2419350"/>
          </a:xfrm>
          <a:prstGeom prst="rect">
            <a:avLst/>
          </a:prstGeom>
        </p:spPr>
      </p:pic>
      <p:pic>
        <p:nvPicPr>
          <p:cNvPr id="6" name="Picture 5">
            <a:extLst>
              <a:ext uri="{FF2B5EF4-FFF2-40B4-BE49-F238E27FC236}">
                <a16:creationId xmlns:a16="http://schemas.microsoft.com/office/drawing/2014/main" id="{BA40443B-4188-42BE-AB00-8AE55765A520}"/>
              </a:ext>
            </a:extLst>
          </p:cNvPr>
          <p:cNvPicPr>
            <a:picLocks noChangeAspect="1"/>
          </p:cNvPicPr>
          <p:nvPr/>
        </p:nvPicPr>
        <p:blipFill>
          <a:blip r:embed="rId3"/>
          <a:stretch>
            <a:fillRect/>
          </a:stretch>
        </p:blipFill>
        <p:spPr>
          <a:xfrm>
            <a:off x="3886200" y="2819400"/>
            <a:ext cx="2466975" cy="1847850"/>
          </a:xfrm>
          <a:prstGeom prst="rect">
            <a:avLst/>
          </a:prstGeom>
        </p:spPr>
      </p:pic>
      <p:pic>
        <p:nvPicPr>
          <p:cNvPr id="7" name="Picture 6">
            <a:extLst>
              <a:ext uri="{FF2B5EF4-FFF2-40B4-BE49-F238E27FC236}">
                <a16:creationId xmlns:a16="http://schemas.microsoft.com/office/drawing/2014/main" id="{79808B99-ADAF-49B4-9D3A-9FEBF3C361DB}"/>
              </a:ext>
            </a:extLst>
          </p:cNvPr>
          <p:cNvPicPr>
            <a:picLocks noChangeAspect="1"/>
          </p:cNvPicPr>
          <p:nvPr/>
        </p:nvPicPr>
        <p:blipFill>
          <a:blip r:embed="rId4"/>
          <a:stretch>
            <a:fillRect/>
          </a:stretch>
        </p:blipFill>
        <p:spPr>
          <a:xfrm>
            <a:off x="5715000" y="4781550"/>
            <a:ext cx="2638425" cy="1733550"/>
          </a:xfrm>
          <a:prstGeom prst="rect">
            <a:avLst/>
          </a:prstGeom>
        </p:spPr>
      </p:pic>
    </p:spTree>
    <p:extLst>
      <p:ext uri="{BB962C8B-B14F-4D97-AF65-F5344CB8AC3E}">
        <p14:creationId xmlns:p14="http://schemas.microsoft.com/office/powerpoint/2010/main" val="371382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DAC9-AE29-4FBA-AB3E-1A66C2DD01EB}"/>
              </a:ext>
            </a:extLst>
          </p:cNvPr>
          <p:cNvSpPr>
            <a:spLocks noGrp="1"/>
          </p:cNvSpPr>
          <p:nvPr>
            <p:ph type="title"/>
          </p:nvPr>
        </p:nvSpPr>
        <p:spPr/>
        <p:txBody>
          <a:bodyPr/>
          <a:lstStyle/>
          <a:p>
            <a:r>
              <a:rPr lang="en-US" dirty="0"/>
              <a:t>Philosophy of Nietzsche</a:t>
            </a:r>
          </a:p>
        </p:txBody>
      </p:sp>
      <p:pic>
        <p:nvPicPr>
          <p:cNvPr id="5" name="Content Placeholder 4">
            <a:extLst>
              <a:ext uri="{FF2B5EF4-FFF2-40B4-BE49-F238E27FC236}">
                <a16:creationId xmlns:a16="http://schemas.microsoft.com/office/drawing/2014/main" id="{87ED2373-02EB-45E5-AA59-80AD77A2135E}"/>
              </a:ext>
            </a:extLst>
          </p:cNvPr>
          <p:cNvPicPr>
            <a:picLocks noGrp="1" noChangeAspect="1"/>
          </p:cNvPicPr>
          <p:nvPr>
            <p:ph idx="1"/>
          </p:nvPr>
        </p:nvPicPr>
        <p:blipFill>
          <a:blip r:embed="rId2"/>
          <a:stretch>
            <a:fillRect/>
          </a:stretch>
        </p:blipFill>
        <p:spPr>
          <a:xfrm>
            <a:off x="1476462" y="1575398"/>
            <a:ext cx="6172200" cy="4623192"/>
          </a:xfrm>
          <a:prstGeom prst="rect">
            <a:avLst/>
          </a:prstGeom>
        </p:spPr>
      </p:pic>
      <p:sp>
        <p:nvSpPr>
          <p:cNvPr id="4" name="Slide Number Placeholder 3">
            <a:extLst>
              <a:ext uri="{FF2B5EF4-FFF2-40B4-BE49-F238E27FC236}">
                <a16:creationId xmlns:a16="http://schemas.microsoft.com/office/drawing/2014/main" id="{1D178FC0-A4E5-40CD-9AA3-78C7A0D21325}"/>
              </a:ext>
            </a:extLst>
          </p:cNvPr>
          <p:cNvSpPr>
            <a:spLocks noGrp="1"/>
          </p:cNvSpPr>
          <p:nvPr>
            <p:ph type="sldNum" sz="quarter" idx="12"/>
          </p:nvPr>
        </p:nvSpPr>
        <p:spPr/>
        <p:txBody>
          <a:bodyPr/>
          <a:lstStyle/>
          <a:p>
            <a:fld id="{584760A6-36D1-41F5-B208-E2E1F11736A7}" type="slidenum">
              <a:rPr lang="en-US" smtClean="0"/>
              <a:t>11</a:t>
            </a:fld>
            <a:endParaRPr lang="en-US"/>
          </a:p>
        </p:txBody>
      </p:sp>
    </p:spTree>
    <p:extLst>
      <p:ext uri="{BB962C8B-B14F-4D97-AF65-F5344CB8AC3E}">
        <p14:creationId xmlns:p14="http://schemas.microsoft.com/office/powerpoint/2010/main" val="314277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DAC9-AE29-4FBA-AB3E-1A66C2DD01EB}"/>
              </a:ext>
            </a:extLst>
          </p:cNvPr>
          <p:cNvSpPr>
            <a:spLocks noGrp="1"/>
          </p:cNvSpPr>
          <p:nvPr>
            <p:ph type="title"/>
          </p:nvPr>
        </p:nvSpPr>
        <p:spPr/>
        <p:txBody>
          <a:bodyPr>
            <a:normAutofit fontScale="90000"/>
          </a:bodyPr>
          <a:lstStyle/>
          <a:p>
            <a:r>
              <a:rPr lang="en-US" dirty="0"/>
              <a:t>Philosophy of Nietzsche—Areas to Address</a:t>
            </a:r>
          </a:p>
        </p:txBody>
      </p:sp>
      <p:sp>
        <p:nvSpPr>
          <p:cNvPr id="4" name="Slide Number Placeholder 3">
            <a:extLst>
              <a:ext uri="{FF2B5EF4-FFF2-40B4-BE49-F238E27FC236}">
                <a16:creationId xmlns:a16="http://schemas.microsoft.com/office/drawing/2014/main" id="{1D178FC0-A4E5-40CD-9AA3-78C7A0D21325}"/>
              </a:ext>
            </a:extLst>
          </p:cNvPr>
          <p:cNvSpPr>
            <a:spLocks noGrp="1"/>
          </p:cNvSpPr>
          <p:nvPr>
            <p:ph type="sldNum" sz="quarter" idx="12"/>
          </p:nvPr>
        </p:nvSpPr>
        <p:spPr/>
        <p:txBody>
          <a:bodyPr/>
          <a:lstStyle/>
          <a:p>
            <a:fld id="{584760A6-36D1-41F5-B208-E2E1F11736A7}" type="slidenum">
              <a:rPr lang="en-US" smtClean="0"/>
              <a:t>12</a:t>
            </a:fld>
            <a:endParaRPr lang="en-US"/>
          </a:p>
        </p:txBody>
      </p:sp>
      <p:sp>
        <p:nvSpPr>
          <p:cNvPr id="6" name="Content Placeholder 5">
            <a:extLst>
              <a:ext uri="{FF2B5EF4-FFF2-40B4-BE49-F238E27FC236}">
                <a16:creationId xmlns:a16="http://schemas.microsoft.com/office/drawing/2014/main" id="{AAFBFF82-3897-4F93-AAFE-467DC2DEE8D6}"/>
              </a:ext>
            </a:extLst>
          </p:cNvPr>
          <p:cNvSpPr>
            <a:spLocks noGrp="1"/>
          </p:cNvSpPr>
          <p:nvPr>
            <p:ph idx="1"/>
          </p:nvPr>
        </p:nvSpPr>
        <p:spPr/>
        <p:txBody>
          <a:bodyPr>
            <a:normAutofit fontScale="92500" lnSpcReduction="20000"/>
          </a:bodyPr>
          <a:lstStyle/>
          <a:p>
            <a:r>
              <a:rPr lang="en-US" dirty="0"/>
              <a:t>Critique of Mass Culture</a:t>
            </a:r>
          </a:p>
          <a:p>
            <a:r>
              <a:rPr lang="en-US" dirty="0"/>
              <a:t>Truth and Perspectivism</a:t>
            </a:r>
          </a:p>
          <a:p>
            <a:r>
              <a:rPr lang="en-US" dirty="0"/>
              <a:t>Master/Slave Morality</a:t>
            </a:r>
          </a:p>
          <a:p>
            <a:r>
              <a:rPr lang="en-US" dirty="0"/>
              <a:t>Will to Power</a:t>
            </a:r>
          </a:p>
          <a:p>
            <a:r>
              <a:rPr lang="en-US" dirty="0"/>
              <a:t>Superman</a:t>
            </a:r>
          </a:p>
          <a:p>
            <a:r>
              <a:rPr lang="en-US" dirty="0"/>
              <a:t>Value Creation and Pluralism</a:t>
            </a:r>
          </a:p>
          <a:p>
            <a:r>
              <a:rPr lang="en-US" dirty="0"/>
              <a:t>Determinism</a:t>
            </a:r>
          </a:p>
          <a:p>
            <a:r>
              <a:rPr lang="en-US" dirty="0"/>
              <a:t>Nietzsche and Nazism</a:t>
            </a:r>
          </a:p>
          <a:p>
            <a:r>
              <a:rPr lang="en-US" dirty="0"/>
              <a:t>Literary Style, Sense of Aesthetics and Legacy</a:t>
            </a:r>
          </a:p>
          <a:p>
            <a:pPr marL="0" indent="0">
              <a:buNone/>
            </a:pPr>
            <a:endParaRPr lang="en-US" dirty="0"/>
          </a:p>
        </p:txBody>
      </p:sp>
    </p:spTree>
    <p:extLst>
      <p:ext uri="{BB962C8B-B14F-4D97-AF65-F5344CB8AC3E}">
        <p14:creationId xmlns:p14="http://schemas.microsoft.com/office/powerpoint/2010/main" val="104689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DAC9-AE29-4FBA-AB3E-1A66C2DD01EB}"/>
              </a:ext>
            </a:extLst>
          </p:cNvPr>
          <p:cNvSpPr>
            <a:spLocks noGrp="1"/>
          </p:cNvSpPr>
          <p:nvPr>
            <p:ph type="title"/>
          </p:nvPr>
        </p:nvSpPr>
        <p:spPr/>
        <p:txBody>
          <a:bodyPr>
            <a:normAutofit/>
          </a:bodyPr>
          <a:lstStyle/>
          <a:p>
            <a:r>
              <a:rPr lang="en-US" dirty="0"/>
              <a:t>Critique of Mass Culture</a:t>
            </a:r>
          </a:p>
        </p:txBody>
      </p:sp>
      <p:sp>
        <p:nvSpPr>
          <p:cNvPr id="4" name="Slide Number Placeholder 3">
            <a:extLst>
              <a:ext uri="{FF2B5EF4-FFF2-40B4-BE49-F238E27FC236}">
                <a16:creationId xmlns:a16="http://schemas.microsoft.com/office/drawing/2014/main" id="{1D178FC0-A4E5-40CD-9AA3-78C7A0D21325}"/>
              </a:ext>
            </a:extLst>
          </p:cNvPr>
          <p:cNvSpPr>
            <a:spLocks noGrp="1"/>
          </p:cNvSpPr>
          <p:nvPr>
            <p:ph type="sldNum" sz="quarter" idx="12"/>
          </p:nvPr>
        </p:nvSpPr>
        <p:spPr/>
        <p:txBody>
          <a:bodyPr/>
          <a:lstStyle/>
          <a:p>
            <a:fld id="{584760A6-36D1-41F5-B208-E2E1F11736A7}" type="slidenum">
              <a:rPr lang="en-US" smtClean="0"/>
              <a:t>13</a:t>
            </a:fld>
            <a:endParaRPr lang="en-US"/>
          </a:p>
        </p:txBody>
      </p:sp>
      <p:sp>
        <p:nvSpPr>
          <p:cNvPr id="6" name="Content Placeholder 5">
            <a:extLst>
              <a:ext uri="{FF2B5EF4-FFF2-40B4-BE49-F238E27FC236}">
                <a16:creationId xmlns:a16="http://schemas.microsoft.com/office/drawing/2014/main" id="{AAFBFF82-3897-4F93-AAFE-467DC2DEE8D6}"/>
              </a:ext>
            </a:extLst>
          </p:cNvPr>
          <p:cNvSpPr>
            <a:spLocks noGrp="1"/>
          </p:cNvSpPr>
          <p:nvPr>
            <p:ph idx="1"/>
          </p:nvPr>
        </p:nvSpPr>
        <p:spPr/>
        <p:txBody>
          <a:bodyPr>
            <a:normAutofit fontScale="85000" lnSpcReduction="10000"/>
          </a:bodyPr>
          <a:lstStyle/>
          <a:p>
            <a:pPr marL="0" indent="0">
              <a:buNone/>
            </a:pPr>
            <a:r>
              <a:rPr lang="en-US" dirty="0"/>
              <a:t>Attacks on:</a:t>
            </a:r>
          </a:p>
          <a:p>
            <a:r>
              <a:rPr lang="en-US" dirty="0">
                <a:solidFill>
                  <a:srgbClr val="FFFF00"/>
                </a:solidFill>
              </a:rPr>
              <a:t>Christian morality</a:t>
            </a:r>
            <a:r>
              <a:rPr lang="en-US" dirty="0"/>
              <a:t>—compassion for poor and the weak.  He despised the support of the weak person from the outside. “Mystical explanations are thought to be profound; in fact, they are not even superficial.”  </a:t>
            </a:r>
          </a:p>
          <a:p>
            <a:endParaRPr lang="en-US" dirty="0"/>
          </a:p>
          <a:p>
            <a:r>
              <a:rPr lang="en-US" dirty="0">
                <a:solidFill>
                  <a:srgbClr val="FFFF00"/>
                </a:solidFill>
              </a:rPr>
              <a:t>Secular</a:t>
            </a:r>
            <a:r>
              <a:rPr lang="en-US" dirty="0"/>
              <a:t> </a:t>
            </a:r>
            <a:r>
              <a:rPr lang="en-US" dirty="0">
                <a:solidFill>
                  <a:srgbClr val="FFFF00"/>
                </a:solidFill>
              </a:rPr>
              <a:t>and</a:t>
            </a:r>
            <a:r>
              <a:rPr lang="en-US" dirty="0"/>
              <a:t> </a:t>
            </a:r>
            <a:r>
              <a:rPr lang="en-US" dirty="0">
                <a:solidFill>
                  <a:srgbClr val="FFFF00"/>
                </a:solidFill>
              </a:rPr>
              <a:t>Kantian</a:t>
            </a:r>
            <a:r>
              <a:rPr lang="en-US" dirty="0"/>
              <a:t> </a:t>
            </a:r>
            <a:r>
              <a:rPr lang="en-US" dirty="0">
                <a:solidFill>
                  <a:srgbClr val="FFFF00"/>
                </a:solidFill>
              </a:rPr>
              <a:t>Morality</a:t>
            </a:r>
            <a:r>
              <a:rPr lang="en-US" dirty="0"/>
              <a:t> (dislikes rules and regulations, systems, and generalizations).  General equals common.  Great men stand above this. There are no more standards of good. Rejects utilitarianism.  </a:t>
            </a:r>
          </a:p>
        </p:txBody>
      </p:sp>
    </p:spTree>
    <p:extLst>
      <p:ext uri="{BB962C8B-B14F-4D97-AF65-F5344CB8AC3E}">
        <p14:creationId xmlns:p14="http://schemas.microsoft.com/office/powerpoint/2010/main" val="147484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DAC9-AE29-4FBA-AB3E-1A66C2DD01EB}"/>
              </a:ext>
            </a:extLst>
          </p:cNvPr>
          <p:cNvSpPr>
            <a:spLocks noGrp="1"/>
          </p:cNvSpPr>
          <p:nvPr>
            <p:ph type="title"/>
          </p:nvPr>
        </p:nvSpPr>
        <p:spPr/>
        <p:txBody>
          <a:bodyPr>
            <a:normAutofit/>
          </a:bodyPr>
          <a:lstStyle/>
          <a:p>
            <a:r>
              <a:rPr lang="en-US" dirty="0"/>
              <a:t>Critique of Mass Culture</a:t>
            </a:r>
          </a:p>
        </p:txBody>
      </p:sp>
      <p:sp>
        <p:nvSpPr>
          <p:cNvPr id="4" name="Slide Number Placeholder 3">
            <a:extLst>
              <a:ext uri="{FF2B5EF4-FFF2-40B4-BE49-F238E27FC236}">
                <a16:creationId xmlns:a16="http://schemas.microsoft.com/office/drawing/2014/main" id="{1D178FC0-A4E5-40CD-9AA3-78C7A0D21325}"/>
              </a:ext>
            </a:extLst>
          </p:cNvPr>
          <p:cNvSpPr>
            <a:spLocks noGrp="1"/>
          </p:cNvSpPr>
          <p:nvPr>
            <p:ph type="sldNum" sz="quarter" idx="12"/>
          </p:nvPr>
        </p:nvSpPr>
        <p:spPr/>
        <p:txBody>
          <a:bodyPr/>
          <a:lstStyle/>
          <a:p>
            <a:fld id="{584760A6-36D1-41F5-B208-E2E1F11736A7}" type="slidenum">
              <a:rPr lang="en-US" smtClean="0"/>
              <a:t>14</a:t>
            </a:fld>
            <a:endParaRPr lang="en-US"/>
          </a:p>
        </p:txBody>
      </p:sp>
      <p:sp>
        <p:nvSpPr>
          <p:cNvPr id="6" name="Content Placeholder 5">
            <a:extLst>
              <a:ext uri="{FF2B5EF4-FFF2-40B4-BE49-F238E27FC236}">
                <a16:creationId xmlns:a16="http://schemas.microsoft.com/office/drawing/2014/main" id="{AAFBFF82-3897-4F93-AAFE-467DC2DEE8D6}"/>
              </a:ext>
            </a:extLst>
          </p:cNvPr>
          <p:cNvSpPr>
            <a:spLocks noGrp="1"/>
          </p:cNvSpPr>
          <p:nvPr>
            <p:ph idx="1"/>
          </p:nvPr>
        </p:nvSpPr>
        <p:spPr/>
        <p:txBody>
          <a:bodyPr>
            <a:normAutofit fontScale="85000" lnSpcReduction="10000"/>
          </a:bodyPr>
          <a:lstStyle/>
          <a:p>
            <a:pPr marL="0" indent="0">
              <a:buNone/>
            </a:pPr>
            <a:r>
              <a:rPr lang="en-US" dirty="0"/>
              <a:t>Attacks on:</a:t>
            </a:r>
          </a:p>
          <a:p>
            <a:pPr marL="0" indent="0">
              <a:buNone/>
            </a:pPr>
            <a:endParaRPr lang="en-US" dirty="0"/>
          </a:p>
          <a:p>
            <a:r>
              <a:rPr lang="en-US" dirty="0">
                <a:solidFill>
                  <a:srgbClr val="FFFF00"/>
                </a:solidFill>
              </a:rPr>
              <a:t>Common Herd Morality </a:t>
            </a:r>
            <a:r>
              <a:rPr lang="en-US" dirty="0"/>
              <a:t>(anti democratic). Nietzsche is the philosopher of the great and noble men.  The press and mass culture leads to mediocrity. </a:t>
            </a:r>
          </a:p>
          <a:p>
            <a:endParaRPr lang="en-US" dirty="0"/>
          </a:p>
          <a:p>
            <a:r>
              <a:rPr lang="en-US" dirty="0">
                <a:solidFill>
                  <a:srgbClr val="FFFF00"/>
                </a:solidFill>
              </a:rPr>
              <a:t>Ancient Greece </a:t>
            </a:r>
            <a:r>
              <a:rPr lang="en-US" dirty="0"/>
              <a:t>(Socrates forward-Pre-Socratics was Golden Age of Greece).  Socrates--too much emphasis on rationalism rather than instinct and concept of elan vital.  Nietzsche preferred Heraclitus (e.g., unity of opposites)</a:t>
            </a:r>
          </a:p>
        </p:txBody>
      </p:sp>
    </p:spTree>
    <p:extLst>
      <p:ext uri="{BB962C8B-B14F-4D97-AF65-F5344CB8AC3E}">
        <p14:creationId xmlns:p14="http://schemas.microsoft.com/office/powerpoint/2010/main" val="76439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a:t>Truth and Perspectivism</a:t>
            </a:r>
          </a:p>
        </p:txBody>
      </p:sp>
      <p:sp>
        <p:nvSpPr>
          <p:cNvPr id="3" name="Content Placeholder 2"/>
          <p:cNvSpPr>
            <a:spLocks noGrp="1"/>
          </p:cNvSpPr>
          <p:nvPr>
            <p:ph idx="1"/>
          </p:nvPr>
        </p:nvSpPr>
        <p:spPr>
          <a:xfrm>
            <a:off x="457200" y="1371600"/>
            <a:ext cx="8229600" cy="4525963"/>
          </a:xfrm>
        </p:spPr>
        <p:txBody>
          <a:bodyPr/>
          <a:lstStyle/>
          <a:p>
            <a:r>
              <a:rPr lang="en-US" dirty="0"/>
              <a:t>Perspective (“optics” of knowledge)</a:t>
            </a:r>
          </a:p>
          <a:p>
            <a:r>
              <a:rPr lang="en-US" dirty="0"/>
              <a:t>Rejected the Platonic concept of true reality; there is no objective reality per Nietzsche.  </a:t>
            </a:r>
          </a:p>
          <a:p>
            <a:r>
              <a:rPr lang="en-US" dirty="0"/>
              <a:t>Every perspective is a unique one (language of vision)</a:t>
            </a:r>
          </a:p>
          <a:p>
            <a:r>
              <a:rPr lang="en-US" dirty="0"/>
              <a:t>One perspective only—distorting, short-sighted way to view the world.   </a:t>
            </a:r>
          </a:p>
          <a:p>
            <a:endParaRPr lang="en-US" dirty="0"/>
          </a:p>
        </p:txBody>
      </p:sp>
      <p:sp>
        <p:nvSpPr>
          <p:cNvPr id="4" name="Slide Number Placeholder 3"/>
          <p:cNvSpPr>
            <a:spLocks noGrp="1"/>
          </p:cNvSpPr>
          <p:nvPr>
            <p:ph type="sldNum" sz="quarter" idx="12"/>
          </p:nvPr>
        </p:nvSpPr>
        <p:spPr/>
        <p:txBody>
          <a:bodyPr/>
          <a:lstStyle/>
          <a:p>
            <a:fld id="{584760A6-36D1-41F5-B208-E2E1F11736A7}" type="slidenum">
              <a:rPr lang="en-US" smtClean="0"/>
              <a:t>15</a:t>
            </a:fld>
            <a:endParaRPr lang="en-US"/>
          </a:p>
        </p:txBody>
      </p:sp>
      <p:sp>
        <p:nvSpPr>
          <p:cNvPr id="7" name="TextBox 6"/>
          <p:cNvSpPr txBox="1"/>
          <p:nvPr/>
        </p:nvSpPr>
        <p:spPr>
          <a:xfrm>
            <a:off x="1219200" y="6398498"/>
            <a:ext cx="6629400" cy="276999"/>
          </a:xfrm>
          <a:prstGeom prst="rect">
            <a:avLst/>
          </a:prstGeom>
          <a:noFill/>
        </p:spPr>
        <p:txBody>
          <a:bodyPr wrap="square" rtlCol="0">
            <a:spAutoFit/>
          </a:bodyPr>
          <a:lstStyle/>
          <a:p>
            <a:pPr algn="ctr"/>
            <a:endParaRPr lang="en-US" sz="1200" dirty="0"/>
          </a:p>
        </p:txBody>
      </p:sp>
    </p:spTree>
    <p:extLst>
      <p:ext uri="{BB962C8B-B14F-4D97-AF65-F5344CB8AC3E}">
        <p14:creationId xmlns:p14="http://schemas.microsoft.com/office/powerpoint/2010/main" val="395060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a:t>Truth and Perspectivism</a:t>
            </a:r>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a:t>Nietzsche Quote</a:t>
            </a:r>
          </a:p>
        </p:txBody>
      </p:sp>
      <p:sp>
        <p:nvSpPr>
          <p:cNvPr id="4" name="Slide Number Placeholder 3"/>
          <p:cNvSpPr>
            <a:spLocks noGrp="1"/>
          </p:cNvSpPr>
          <p:nvPr>
            <p:ph type="sldNum" sz="quarter" idx="12"/>
          </p:nvPr>
        </p:nvSpPr>
        <p:spPr/>
        <p:txBody>
          <a:bodyPr/>
          <a:lstStyle/>
          <a:p>
            <a:fld id="{584760A6-36D1-41F5-B208-E2E1F11736A7}" type="slidenum">
              <a:rPr lang="en-US" smtClean="0"/>
              <a:t>16</a:t>
            </a:fld>
            <a:endParaRPr lang="en-US"/>
          </a:p>
        </p:txBody>
      </p:sp>
      <p:sp>
        <p:nvSpPr>
          <p:cNvPr id="7" name="TextBox 6"/>
          <p:cNvSpPr txBox="1"/>
          <p:nvPr/>
        </p:nvSpPr>
        <p:spPr>
          <a:xfrm>
            <a:off x="1219200" y="6398498"/>
            <a:ext cx="6629400" cy="276999"/>
          </a:xfrm>
          <a:prstGeom prst="rect">
            <a:avLst/>
          </a:prstGeom>
          <a:noFill/>
        </p:spPr>
        <p:txBody>
          <a:bodyPr wrap="square" rtlCol="0">
            <a:spAutoFit/>
          </a:bodyPr>
          <a:lstStyle/>
          <a:p>
            <a:pPr algn="ctr"/>
            <a:endParaRPr lang="en-US" sz="1200" dirty="0"/>
          </a:p>
        </p:txBody>
      </p:sp>
      <p:pic>
        <p:nvPicPr>
          <p:cNvPr id="5" name="Picture 4">
            <a:extLst>
              <a:ext uri="{FF2B5EF4-FFF2-40B4-BE49-F238E27FC236}">
                <a16:creationId xmlns:a16="http://schemas.microsoft.com/office/drawing/2014/main" id="{1EC8127F-65BF-40BB-BD15-C66C77A812A5}"/>
              </a:ext>
            </a:extLst>
          </p:cNvPr>
          <p:cNvPicPr>
            <a:picLocks noChangeAspect="1"/>
          </p:cNvPicPr>
          <p:nvPr/>
        </p:nvPicPr>
        <p:blipFill>
          <a:blip r:embed="rId2"/>
          <a:stretch>
            <a:fillRect/>
          </a:stretch>
        </p:blipFill>
        <p:spPr>
          <a:xfrm>
            <a:off x="228600" y="1371600"/>
            <a:ext cx="8096250" cy="3810000"/>
          </a:xfrm>
          <a:prstGeom prst="rect">
            <a:avLst/>
          </a:prstGeom>
        </p:spPr>
      </p:pic>
    </p:spTree>
    <p:extLst>
      <p:ext uri="{BB962C8B-B14F-4D97-AF65-F5344CB8AC3E}">
        <p14:creationId xmlns:p14="http://schemas.microsoft.com/office/powerpoint/2010/main" val="54514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a:t>Truth and Perspectivism</a:t>
            </a:r>
          </a:p>
        </p:txBody>
      </p:sp>
      <p:sp>
        <p:nvSpPr>
          <p:cNvPr id="3" name="Content Placeholder 2"/>
          <p:cNvSpPr>
            <a:spLocks noGrp="1"/>
          </p:cNvSpPr>
          <p:nvPr>
            <p:ph idx="1"/>
          </p:nvPr>
        </p:nvSpPr>
        <p:spPr>
          <a:xfrm>
            <a:off x="457200" y="1371600"/>
            <a:ext cx="8229600" cy="4525963"/>
          </a:xfrm>
        </p:spPr>
        <p:txBody>
          <a:bodyPr>
            <a:normAutofit fontScale="92500"/>
          </a:bodyPr>
          <a:lstStyle/>
          <a:p>
            <a:r>
              <a:rPr lang="en-US" dirty="0"/>
              <a:t>How to combat this?  </a:t>
            </a:r>
          </a:p>
          <a:p>
            <a:pPr lvl="1"/>
            <a:r>
              <a:rPr lang="en-US" dirty="0"/>
              <a:t>Consider the opposite of values</a:t>
            </a:r>
          </a:p>
          <a:p>
            <a:pPr lvl="1"/>
            <a:r>
              <a:rPr lang="en-US" dirty="0"/>
              <a:t>A person must realize his perspective is just that—only one perspective; humility; this is an improvement</a:t>
            </a:r>
          </a:p>
          <a:p>
            <a:pPr lvl="1"/>
            <a:r>
              <a:rPr lang="en-US" dirty="0"/>
              <a:t>Avoid being trapped by one set of values (blind spots)</a:t>
            </a:r>
          </a:p>
          <a:p>
            <a:pPr lvl="1"/>
            <a:r>
              <a:rPr lang="en-US" dirty="0"/>
              <a:t>Recognize error blindness</a:t>
            </a:r>
          </a:p>
          <a:p>
            <a:pPr lvl="1"/>
            <a:r>
              <a:rPr lang="en-US" dirty="0"/>
              <a:t>Consider many perspectives—exploit and explore the differences in many perspectives—get closer to a truth</a:t>
            </a:r>
          </a:p>
          <a:p>
            <a:pPr lvl="1"/>
            <a:endParaRPr lang="en-US" dirty="0"/>
          </a:p>
        </p:txBody>
      </p:sp>
      <p:sp>
        <p:nvSpPr>
          <p:cNvPr id="4" name="Slide Number Placeholder 3"/>
          <p:cNvSpPr>
            <a:spLocks noGrp="1"/>
          </p:cNvSpPr>
          <p:nvPr>
            <p:ph type="sldNum" sz="quarter" idx="12"/>
          </p:nvPr>
        </p:nvSpPr>
        <p:spPr/>
        <p:txBody>
          <a:bodyPr/>
          <a:lstStyle/>
          <a:p>
            <a:fld id="{584760A6-36D1-41F5-B208-E2E1F11736A7}" type="slidenum">
              <a:rPr lang="en-US" smtClean="0"/>
              <a:t>17</a:t>
            </a:fld>
            <a:endParaRPr lang="en-US"/>
          </a:p>
        </p:txBody>
      </p:sp>
      <p:sp>
        <p:nvSpPr>
          <p:cNvPr id="7" name="TextBox 6"/>
          <p:cNvSpPr txBox="1"/>
          <p:nvPr/>
        </p:nvSpPr>
        <p:spPr>
          <a:xfrm>
            <a:off x="1219200" y="6398498"/>
            <a:ext cx="6629400" cy="276999"/>
          </a:xfrm>
          <a:prstGeom prst="rect">
            <a:avLst/>
          </a:prstGeom>
          <a:noFill/>
        </p:spPr>
        <p:txBody>
          <a:bodyPr wrap="square" rtlCol="0">
            <a:spAutoFit/>
          </a:bodyPr>
          <a:lstStyle/>
          <a:p>
            <a:pPr algn="ctr"/>
            <a:endParaRPr lang="en-US" sz="1200" dirty="0"/>
          </a:p>
        </p:txBody>
      </p:sp>
    </p:spTree>
    <p:extLst>
      <p:ext uri="{BB962C8B-B14F-4D97-AF65-F5344CB8AC3E}">
        <p14:creationId xmlns:p14="http://schemas.microsoft.com/office/powerpoint/2010/main" val="63598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a:t>Master/Slave Concept</a:t>
            </a:r>
          </a:p>
        </p:txBody>
      </p:sp>
      <p:sp>
        <p:nvSpPr>
          <p:cNvPr id="3" name="Content Placeholder 2"/>
          <p:cNvSpPr>
            <a:spLocks noGrp="1"/>
          </p:cNvSpPr>
          <p:nvPr>
            <p:ph idx="1"/>
          </p:nvPr>
        </p:nvSpPr>
        <p:spPr>
          <a:xfrm>
            <a:off x="457200" y="1371600"/>
            <a:ext cx="8229600" cy="4525963"/>
          </a:xfrm>
        </p:spPr>
        <p:txBody>
          <a:bodyPr/>
          <a:lstStyle/>
          <a:p>
            <a:pPr lvl="1"/>
            <a:r>
              <a:rPr lang="en-US" dirty="0"/>
              <a:t>Master morality—original system of morality, perhaps best associated with Homeric Greece.  To be good was to be happy and to have related things—wealth, strength, command, power. It stands beyond good and evil. Transcends mediocrity.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584760A6-36D1-41F5-B208-E2E1F11736A7}" type="slidenum">
              <a:rPr lang="en-US" smtClean="0"/>
              <a:t>18</a:t>
            </a:fld>
            <a:endParaRPr lang="en-US"/>
          </a:p>
        </p:txBody>
      </p:sp>
      <p:sp>
        <p:nvSpPr>
          <p:cNvPr id="7" name="TextBox 6"/>
          <p:cNvSpPr txBox="1"/>
          <p:nvPr/>
        </p:nvSpPr>
        <p:spPr>
          <a:xfrm>
            <a:off x="1219200" y="6398498"/>
            <a:ext cx="6629400" cy="276999"/>
          </a:xfrm>
          <a:prstGeom prst="rect">
            <a:avLst/>
          </a:prstGeom>
          <a:noFill/>
        </p:spPr>
        <p:txBody>
          <a:bodyPr wrap="square" rtlCol="0">
            <a:spAutoFit/>
          </a:bodyPr>
          <a:lstStyle/>
          <a:p>
            <a:pPr algn="ctr"/>
            <a:endParaRPr lang="en-US" sz="1200" dirty="0"/>
          </a:p>
        </p:txBody>
      </p:sp>
      <p:pic>
        <p:nvPicPr>
          <p:cNvPr id="5" name="Picture 4">
            <a:extLst>
              <a:ext uri="{FF2B5EF4-FFF2-40B4-BE49-F238E27FC236}">
                <a16:creationId xmlns:a16="http://schemas.microsoft.com/office/drawing/2014/main" id="{DCD57FF9-C1C4-4319-93FF-6AF551C84424}"/>
              </a:ext>
            </a:extLst>
          </p:cNvPr>
          <p:cNvPicPr>
            <a:picLocks noChangeAspect="1"/>
          </p:cNvPicPr>
          <p:nvPr/>
        </p:nvPicPr>
        <p:blipFill>
          <a:blip r:embed="rId2"/>
          <a:stretch>
            <a:fillRect/>
          </a:stretch>
        </p:blipFill>
        <p:spPr>
          <a:xfrm>
            <a:off x="3276600" y="4069308"/>
            <a:ext cx="3276600" cy="2467689"/>
          </a:xfrm>
          <a:prstGeom prst="rect">
            <a:avLst/>
          </a:prstGeom>
        </p:spPr>
      </p:pic>
    </p:spTree>
    <p:extLst>
      <p:ext uri="{BB962C8B-B14F-4D97-AF65-F5344CB8AC3E}">
        <p14:creationId xmlns:p14="http://schemas.microsoft.com/office/powerpoint/2010/main" val="108284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a:t>Master/Slave Concept</a:t>
            </a:r>
          </a:p>
        </p:txBody>
      </p:sp>
      <p:sp>
        <p:nvSpPr>
          <p:cNvPr id="3" name="Content Placeholder 2"/>
          <p:cNvSpPr>
            <a:spLocks noGrp="1"/>
          </p:cNvSpPr>
          <p:nvPr>
            <p:ph idx="1"/>
          </p:nvPr>
        </p:nvSpPr>
        <p:spPr>
          <a:xfrm>
            <a:off x="457200" y="1371600"/>
            <a:ext cx="8229600" cy="4525963"/>
          </a:xfrm>
        </p:spPr>
        <p:txBody>
          <a:bodyPr/>
          <a:lstStyle/>
          <a:p>
            <a:pPr lvl="1"/>
            <a:r>
              <a:rPr lang="en-US" dirty="0"/>
              <a:t>Slave morality—pessimistic and fearful; following the herd.  Raising up the weak. Values of kindness, humility, fear, compassion, sympathy.  Herd attempts to impose its values universally. </a:t>
            </a:r>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584760A6-36D1-41F5-B208-E2E1F11736A7}" type="slidenum">
              <a:rPr lang="en-US" smtClean="0"/>
              <a:t>19</a:t>
            </a:fld>
            <a:endParaRPr lang="en-US"/>
          </a:p>
        </p:txBody>
      </p:sp>
      <p:sp>
        <p:nvSpPr>
          <p:cNvPr id="7" name="TextBox 6"/>
          <p:cNvSpPr txBox="1"/>
          <p:nvPr/>
        </p:nvSpPr>
        <p:spPr>
          <a:xfrm>
            <a:off x="1219200" y="6398498"/>
            <a:ext cx="6629400" cy="276999"/>
          </a:xfrm>
          <a:prstGeom prst="rect">
            <a:avLst/>
          </a:prstGeom>
          <a:noFill/>
        </p:spPr>
        <p:txBody>
          <a:bodyPr wrap="square" rtlCol="0">
            <a:spAutoFit/>
          </a:bodyPr>
          <a:lstStyle/>
          <a:p>
            <a:pPr algn="ctr"/>
            <a:endParaRPr lang="en-US" sz="1200" dirty="0"/>
          </a:p>
        </p:txBody>
      </p:sp>
      <p:pic>
        <p:nvPicPr>
          <p:cNvPr id="6" name="Picture 5">
            <a:extLst>
              <a:ext uri="{FF2B5EF4-FFF2-40B4-BE49-F238E27FC236}">
                <a16:creationId xmlns:a16="http://schemas.microsoft.com/office/drawing/2014/main" id="{DBFCA87C-6CF2-4547-9996-A59F2998915B}"/>
              </a:ext>
            </a:extLst>
          </p:cNvPr>
          <p:cNvPicPr>
            <a:picLocks noChangeAspect="1"/>
          </p:cNvPicPr>
          <p:nvPr/>
        </p:nvPicPr>
        <p:blipFill>
          <a:blip r:embed="rId2"/>
          <a:stretch>
            <a:fillRect/>
          </a:stretch>
        </p:blipFill>
        <p:spPr>
          <a:xfrm>
            <a:off x="5715000" y="4389497"/>
            <a:ext cx="2817713" cy="1690628"/>
          </a:xfrm>
          <a:prstGeom prst="rect">
            <a:avLst/>
          </a:prstGeom>
        </p:spPr>
      </p:pic>
      <p:pic>
        <p:nvPicPr>
          <p:cNvPr id="5" name="Picture 4">
            <a:extLst>
              <a:ext uri="{FF2B5EF4-FFF2-40B4-BE49-F238E27FC236}">
                <a16:creationId xmlns:a16="http://schemas.microsoft.com/office/drawing/2014/main" id="{D62B50F9-AEAE-4DC2-910C-C1C98C9A36FB}"/>
              </a:ext>
            </a:extLst>
          </p:cNvPr>
          <p:cNvPicPr>
            <a:picLocks noChangeAspect="1"/>
          </p:cNvPicPr>
          <p:nvPr/>
        </p:nvPicPr>
        <p:blipFill>
          <a:blip r:embed="rId3"/>
          <a:stretch>
            <a:fillRect/>
          </a:stretch>
        </p:blipFill>
        <p:spPr>
          <a:xfrm>
            <a:off x="1219200" y="3449972"/>
            <a:ext cx="3352800" cy="2343221"/>
          </a:xfrm>
          <a:prstGeom prst="rect">
            <a:avLst/>
          </a:prstGeom>
        </p:spPr>
      </p:pic>
    </p:spTree>
    <p:extLst>
      <p:ext uri="{BB962C8B-B14F-4D97-AF65-F5344CB8AC3E}">
        <p14:creationId xmlns:p14="http://schemas.microsoft.com/office/powerpoint/2010/main" val="115546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Nietzsche Lecture Goals</a:t>
            </a:r>
          </a:p>
        </p:txBody>
      </p:sp>
      <p:sp>
        <p:nvSpPr>
          <p:cNvPr id="3" name="Content Placeholder 2"/>
          <p:cNvSpPr>
            <a:spLocks noGrp="1"/>
          </p:cNvSpPr>
          <p:nvPr>
            <p:ph idx="1"/>
          </p:nvPr>
        </p:nvSpPr>
        <p:spPr/>
        <p:txBody>
          <a:bodyPr>
            <a:normAutofit fontScale="92500" lnSpcReduction="10000"/>
          </a:bodyPr>
          <a:lstStyle/>
          <a:p>
            <a:r>
              <a:rPr lang="en-US" dirty="0"/>
              <a:t>Provide a brief biography of one of the more profound philosophers of the last few centuries</a:t>
            </a:r>
          </a:p>
          <a:p>
            <a:r>
              <a:rPr lang="en-US" dirty="0"/>
              <a:t>Offer a short discussion of the times in which Nietzsche lived</a:t>
            </a:r>
          </a:p>
          <a:p>
            <a:r>
              <a:rPr lang="en-US" dirty="0"/>
              <a:t>Address the key aspects of his philosophy, including his critique of mass culture, truth and perspectivism, master-slave morality, will to power, overman, and Nazi connection</a:t>
            </a:r>
          </a:p>
          <a:p>
            <a:r>
              <a:rPr lang="en-US" dirty="0"/>
              <a:t>Conclude with his literary style, concept of aesthetics, and philosophical impact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84760A6-36D1-41F5-B208-E2E1F11736A7}" type="slidenum">
              <a:rPr lang="en-US" smtClean="0"/>
              <a:t>2</a:t>
            </a:fld>
            <a:endParaRPr lang="en-US"/>
          </a:p>
        </p:txBody>
      </p:sp>
      <p:sp>
        <p:nvSpPr>
          <p:cNvPr id="5" name="TextBox 4"/>
          <p:cNvSpPr txBox="1"/>
          <p:nvPr/>
        </p:nvSpPr>
        <p:spPr>
          <a:xfrm>
            <a:off x="1219200" y="6398498"/>
            <a:ext cx="6629400" cy="276999"/>
          </a:xfrm>
          <a:prstGeom prst="rect">
            <a:avLst/>
          </a:prstGeom>
          <a:noFill/>
        </p:spPr>
        <p:txBody>
          <a:bodyPr wrap="square" rtlCol="0">
            <a:spAutoFit/>
          </a:bodyPr>
          <a:lstStyle/>
          <a:p>
            <a:pPr algn="ctr"/>
            <a:endParaRPr lang="en-US" sz="1200" dirty="0"/>
          </a:p>
        </p:txBody>
      </p:sp>
    </p:spTree>
    <p:extLst>
      <p:ext uri="{BB962C8B-B14F-4D97-AF65-F5344CB8AC3E}">
        <p14:creationId xmlns:p14="http://schemas.microsoft.com/office/powerpoint/2010/main" val="322362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a:t>Will to Power</a:t>
            </a:r>
          </a:p>
        </p:txBody>
      </p:sp>
      <p:sp>
        <p:nvSpPr>
          <p:cNvPr id="3" name="Content Placeholder 2"/>
          <p:cNvSpPr>
            <a:spLocks noGrp="1"/>
          </p:cNvSpPr>
          <p:nvPr>
            <p:ph idx="1"/>
          </p:nvPr>
        </p:nvSpPr>
        <p:spPr>
          <a:xfrm>
            <a:off x="457200" y="1371600"/>
            <a:ext cx="8229600" cy="4525963"/>
          </a:xfrm>
        </p:spPr>
        <p:txBody>
          <a:bodyPr/>
          <a:lstStyle/>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584760A6-36D1-41F5-B208-E2E1F11736A7}" type="slidenum">
              <a:rPr lang="en-US" smtClean="0"/>
              <a:t>20</a:t>
            </a:fld>
            <a:endParaRPr lang="en-US"/>
          </a:p>
        </p:txBody>
      </p:sp>
      <p:sp>
        <p:nvSpPr>
          <p:cNvPr id="7" name="TextBox 6"/>
          <p:cNvSpPr txBox="1"/>
          <p:nvPr/>
        </p:nvSpPr>
        <p:spPr>
          <a:xfrm>
            <a:off x="1219200" y="6398498"/>
            <a:ext cx="6629400" cy="276999"/>
          </a:xfrm>
          <a:prstGeom prst="rect">
            <a:avLst/>
          </a:prstGeom>
          <a:noFill/>
        </p:spPr>
        <p:txBody>
          <a:bodyPr wrap="square" rtlCol="0">
            <a:spAutoFit/>
          </a:bodyPr>
          <a:lstStyle/>
          <a:p>
            <a:pPr algn="ctr"/>
            <a:endParaRPr lang="en-US" sz="1200" dirty="0"/>
          </a:p>
        </p:txBody>
      </p:sp>
      <p:pic>
        <p:nvPicPr>
          <p:cNvPr id="5" name="Picture 4">
            <a:extLst>
              <a:ext uri="{FF2B5EF4-FFF2-40B4-BE49-F238E27FC236}">
                <a16:creationId xmlns:a16="http://schemas.microsoft.com/office/drawing/2014/main" id="{3AF5065E-90EB-455E-B58E-7EC04A3D8D6C}"/>
              </a:ext>
            </a:extLst>
          </p:cNvPr>
          <p:cNvPicPr>
            <a:picLocks noChangeAspect="1"/>
          </p:cNvPicPr>
          <p:nvPr/>
        </p:nvPicPr>
        <p:blipFill>
          <a:blip r:embed="rId2"/>
          <a:stretch>
            <a:fillRect/>
          </a:stretch>
        </p:blipFill>
        <p:spPr>
          <a:xfrm>
            <a:off x="1524000" y="1384183"/>
            <a:ext cx="2438400" cy="3664262"/>
          </a:xfrm>
          <a:prstGeom prst="rect">
            <a:avLst/>
          </a:prstGeom>
        </p:spPr>
      </p:pic>
      <p:pic>
        <p:nvPicPr>
          <p:cNvPr id="8" name="Picture 7">
            <a:extLst>
              <a:ext uri="{FF2B5EF4-FFF2-40B4-BE49-F238E27FC236}">
                <a16:creationId xmlns:a16="http://schemas.microsoft.com/office/drawing/2014/main" id="{F112737D-D900-4C9E-87BB-159BF236BFDC}"/>
              </a:ext>
            </a:extLst>
          </p:cNvPr>
          <p:cNvPicPr>
            <a:picLocks noChangeAspect="1"/>
          </p:cNvPicPr>
          <p:nvPr/>
        </p:nvPicPr>
        <p:blipFill>
          <a:blip r:embed="rId3"/>
          <a:stretch>
            <a:fillRect/>
          </a:stretch>
        </p:blipFill>
        <p:spPr>
          <a:xfrm>
            <a:off x="4191000" y="3655553"/>
            <a:ext cx="4724400" cy="2362200"/>
          </a:xfrm>
          <a:prstGeom prst="rect">
            <a:avLst/>
          </a:prstGeom>
        </p:spPr>
      </p:pic>
    </p:spTree>
    <p:extLst>
      <p:ext uri="{BB962C8B-B14F-4D97-AF65-F5344CB8AC3E}">
        <p14:creationId xmlns:p14="http://schemas.microsoft.com/office/powerpoint/2010/main" val="266854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D0B4-9F61-427F-9456-88504F69D1D0}"/>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white"/>
                </a:solidFill>
                <a:effectLst/>
                <a:uLnTx/>
                <a:uFillTx/>
                <a:latin typeface="Calibri"/>
                <a:ea typeface="+mj-ea"/>
                <a:cs typeface="+mj-cs"/>
              </a:rPr>
              <a:t>Will to Power</a:t>
            </a:r>
            <a:endParaRPr lang="en-US" dirty="0"/>
          </a:p>
        </p:txBody>
      </p:sp>
      <p:sp>
        <p:nvSpPr>
          <p:cNvPr id="3" name="Content Placeholder 2">
            <a:extLst>
              <a:ext uri="{FF2B5EF4-FFF2-40B4-BE49-F238E27FC236}">
                <a16:creationId xmlns:a16="http://schemas.microsoft.com/office/drawing/2014/main" id="{C0B2C17E-5113-4137-87E7-439B7B7751D5}"/>
              </a:ext>
            </a:extLst>
          </p:cNvPr>
          <p:cNvSpPr>
            <a:spLocks noGrp="1"/>
          </p:cNvSpPr>
          <p:nvPr>
            <p:ph idx="1"/>
          </p:nvPr>
        </p:nvSpPr>
        <p:spPr/>
        <p:txBody>
          <a:bodyPr>
            <a:normAutofit fontScale="92500" lnSpcReduction="20000"/>
          </a:bodyPr>
          <a:lstStyle/>
          <a:p>
            <a:r>
              <a:rPr lang="en-US" dirty="0"/>
              <a:t>Main driving force in humans—achievement, ambition and the striving to reach the highest possible position in life; instinct </a:t>
            </a:r>
          </a:p>
          <a:p>
            <a:r>
              <a:rPr lang="en-US" dirty="0"/>
              <a:t>Various cells fight for life and struggle for finite resources; same as man</a:t>
            </a:r>
          </a:p>
          <a:p>
            <a:r>
              <a:rPr lang="en-US" dirty="0"/>
              <a:t>Will to power different than Schopenhauer’s will—he reverses it</a:t>
            </a:r>
          </a:p>
          <a:p>
            <a:r>
              <a:rPr lang="en-US" dirty="0"/>
              <a:t>Will to power stronger than the will to survive</a:t>
            </a:r>
          </a:p>
          <a:p>
            <a:r>
              <a:rPr lang="en-US" dirty="0"/>
              <a:t>All reality is best understood in terms of  competing wills</a:t>
            </a:r>
          </a:p>
          <a:p>
            <a:endParaRPr lang="en-US" dirty="0"/>
          </a:p>
        </p:txBody>
      </p:sp>
      <p:sp>
        <p:nvSpPr>
          <p:cNvPr id="4" name="Slide Number Placeholder 3">
            <a:extLst>
              <a:ext uri="{FF2B5EF4-FFF2-40B4-BE49-F238E27FC236}">
                <a16:creationId xmlns:a16="http://schemas.microsoft.com/office/drawing/2014/main" id="{FDADEA6D-EB2A-4909-A4FF-3DAB2535D447}"/>
              </a:ext>
            </a:extLst>
          </p:cNvPr>
          <p:cNvSpPr>
            <a:spLocks noGrp="1"/>
          </p:cNvSpPr>
          <p:nvPr>
            <p:ph type="sldNum" sz="quarter" idx="12"/>
          </p:nvPr>
        </p:nvSpPr>
        <p:spPr/>
        <p:txBody>
          <a:bodyPr/>
          <a:lstStyle/>
          <a:p>
            <a:fld id="{584760A6-36D1-41F5-B208-E2E1F11736A7}" type="slidenum">
              <a:rPr lang="en-US" smtClean="0"/>
              <a:t>21</a:t>
            </a:fld>
            <a:endParaRPr lang="en-US"/>
          </a:p>
        </p:txBody>
      </p:sp>
    </p:spTree>
    <p:extLst>
      <p:ext uri="{BB962C8B-B14F-4D97-AF65-F5344CB8AC3E}">
        <p14:creationId xmlns:p14="http://schemas.microsoft.com/office/powerpoint/2010/main" val="415922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D0B4-9F61-427F-9456-88504F69D1D0}"/>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white"/>
                </a:solidFill>
                <a:effectLst/>
                <a:uLnTx/>
                <a:uFillTx/>
                <a:latin typeface="Calibri"/>
                <a:ea typeface="+mj-ea"/>
                <a:cs typeface="+mj-cs"/>
              </a:rPr>
              <a:t>Will to Power</a:t>
            </a:r>
            <a:endParaRPr lang="en-US" dirty="0"/>
          </a:p>
        </p:txBody>
      </p:sp>
      <p:sp>
        <p:nvSpPr>
          <p:cNvPr id="3" name="Content Placeholder 2">
            <a:extLst>
              <a:ext uri="{FF2B5EF4-FFF2-40B4-BE49-F238E27FC236}">
                <a16:creationId xmlns:a16="http://schemas.microsoft.com/office/drawing/2014/main" id="{C0B2C17E-5113-4137-87E7-439B7B7751D5}"/>
              </a:ext>
            </a:extLst>
          </p:cNvPr>
          <p:cNvSpPr>
            <a:spLocks noGrp="1"/>
          </p:cNvSpPr>
          <p:nvPr>
            <p:ph idx="1"/>
          </p:nvPr>
        </p:nvSpPr>
        <p:spPr/>
        <p:txBody>
          <a:bodyPr>
            <a:normAutofit fontScale="92500" lnSpcReduction="20000"/>
          </a:bodyPr>
          <a:lstStyle/>
          <a:p>
            <a:r>
              <a:rPr lang="en-US" dirty="0"/>
              <a:t>Happiness is not an aim per se (anti-utilitarian position)</a:t>
            </a:r>
          </a:p>
          <a:p>
            <a:r>
              <a:rPr lang="en-US" dirty="0"/>
              <a:t>Instead, it is a consequence of a successful pursuit of one’s aims, of overcoming hurdles</a:t>
            </a:r>
          </a:p>
          <a:p>
            <a:r>
              <a:rPr lang="en-US" dirty="0"/>
              <a:t>Rejects Plato’s concept that people want to be united with the good; rather, the will is beyond good and evil</a:t>
            </a:r>
          </a:p>
          <a:p>
            <a:r>
              <a:rPr lang="en-US" dirty="0"/>
              <a:t>Even truth must be subjugated to the strength and passion of the will to power</a:t>
            </a:r>
          </a:p>
          <a:p>
            <a:r>
              <a:rPr lang="en-US" dirty="0"/>
              <a:t>Greatest use is to apply will to power to oneself</a:t>
            </a:r>
          </a:p>
        </p:txBody>
      </p:sp>
      <p:sp>
        <p:nvSpPr>
          <p:cNvPr id="4" name="Slide Number Placeholder 3">
            <a:extLst>
              <a:ext uri="{FF2B5EF4-FFF2-40B4-BE49-F238E27FC236}">
                <a16:creationId xmlns:a16="http://schemas.microsoft.com/office/drawing/2014/main" id="{FDADEA6D-EB2A-4909-A4FF-3DAB2535D447}"/>
              </a:ext>
            </a:extLst>
          </p:cNvPr>
          <p:cNvSpPr>
            <a:spLocks noGrp="1"/>
          </p:cNvSpPr>
          <p:nvPr>
            <p:ph type="sldNum" sz="quarter" idx="12"/>
          </p:nvPr>
        </p:nvSpPr>
        <p:spPr/>
        <p:txBody>
          <a:bodyPr/>
          <a:lstStyle/>
          <a:p>
            <a:fld id="{584760A6-36D1-41F5-B208-E2E1F11736A7}" type="slidenum">
              <a:rPr lang="en-US" smtClean="0"/>
              <a:t>22</a:t>
            </a:fld>
            <a:endParaRPr lang="en-US"/>
          </a:p>
        </p:txBody>
      </p:sp>
    </p:spTree>
    <p:extLst>
      <p:ext uri="{BB962C8B-B14F-4D97-AF65-F5344CB8AC3E}">
        <p14:creationId xmlns:p14="http://schemas.microsoft.com/office/powerpoint/2010/main" val="30772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rPr>
              <a:t>Superman (or Overman)</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A9272FAC-0543-498B-9DDF-7E0F7E83B2AB}"/>
              </a:ext>
            </a:extLst>
          </p:cNvPr>
          <p:cNvPicPr>
            <a:picLocks noGrp="1" noChangeAspect="1"/>
          </p:cNvPicPr>
          <p:nvPr>
            <p:ph idx="1"/>
          </p:nvPr>
        </p:nvPicPr>
        <p:blipFill>
          <a:blip r:embed="rId2"/>
          <a:stretch>
            <a:fillRect/>
          </a:stretch>
        </p:blipFill>
        <p:spPr>
          <a:xfrm>
            <a:off x="1009689" y="2426818"/>
            <a:ext cx="2569909"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33B9BE-E0DA-47EF-840F-6B3DAA28A82A}"/>
              </a:ext>
            </a:extLst>
          </p:cNvPr>
          <p:cNvPicPr>
            <a:picLocks noChangeAspect="1"/>
          </p:cNvPicPr>
          <p:nvPr/>
        </p:nvPicPr>
        <p:blipFill>
          <a:blip r:embed="rId3"/>
          <a:stretch>
            <a:fillRect/>
          </a:stretch>
        </p:blipFill>
        <p:spPr>
          <a:xfrm>
            <a:off x="5578384" y="2426818"/>
            <a:ext cx="2602778" cy="3997637"/>
          </a:xfrm>
          <a:prstGeom prst="rect">
            <a:avLst/>
          </a:prstGeom>
        </p:spPr>
      </p:pic>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a:xfrm>
            <a:off x="6452507" y="6522430"/>
            <a:ext cx="2057400" cy="347472"/>
          </a:xfrm>
        </p:spPr>
        <p:txBody>
          <a:bodyPr vert="horz" lIns="91440" tIns="45720" rIns="91440" bIns="45720" rtlCol="0" anchor="ctr">
            <a:normAutofit/>
          </a:bodyPr>
          <a:lstStyle/>
          <a:p>
            <a:pPr>
              <a:spcAft>
                <a:spcPts val="600"/>
              </a:spcAft>
            </a:pPr>
            <a:fld id="{584760A6-36D1-41F5-B208-E2E1F11736A7}" type="slidenum">
              <a:rPr lang="en-US">
                <a:solidFill>
                  <a:srgbClr val="898989"/>
                </a:solidFill>
              </a:rPr>
              <a:pPr>
                <a:spcAft>
                  <a:spcPts val="600"/>
                </a:spcAft>
              </a:pPr>
              <a:t>23</a:t>
            </a:fld>
            <a:endParaRPr lang="en-US">
              <a:solidFill>
                <a:srgbClr val="898989"/>
              </a:solidFill>
            </a:endParaRPr>
          </a:p>
        </p:txBody>
      </p:sp>
    </p:spTree>
    <p:extLst>
      <p:ext uri="{BB962C8B-B14F-4D97-AF65-F5344CB8AC3E}">
        <p14:creationId xmlns:p14="http://schemas.microsoft.com/office/powerpoint/2010/main" val="3237384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Superman </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24</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lstStyle/>
          <a:p>
            <a:r>
              <a:rPr lang="en-US" dirty="0"/>
              <a:t>Superior man could arise in any culture</a:t>
            </a:r>
          </a:p>
          <a:p>
            <a:r>
              <a:rPr lang="en-US" dirty="0"/>
              <a:t>Man with superior potential completely masters himself and strikes off conventional Christian “herd morality” to creates his own values, which are completely rooted on life on this earth.  A “Caesar with Christ’s soul.”  Or a Napoleon or a Goethe.  </a:t>
            </a:r>
          </a:p>
        </p:txBody>
      </p:sp>
    </p:spTree>
    <p:extLst>
      <p:ext uri="{BB962C8B-B14F-4D97-AF65-F5344CB8AC3E}">
        <p14:creationId xmlns:p14="http://schemas.microsoft.com/office/powerpoint/2010/main" val="248349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a:t>Superman </a:t>
            </a:r>
            <a:endParaRPr lang="en-US" dirty="0"/>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25</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fontScale="92500"/>
          </a:bodyPr>
          <a:lstStyle/>
          <a:p>
            <a:r>
              <a:rPr lang="en-US" dirty="0"/>
              <a:t>He is a law unto himself</a:t>
            </a:r>
          </a:p>
          <a:p>
            <a:r>
              <a:rPr lang="en-US" dirty="0"/>
              <a:t>Uses his will to power to influence generations to come in a creative manner</a:t>
            </a:r>
          </a:p>
          <a:p>
            <a:r>
              <a:rPr lang="en-US" dirty="0"/>
              <a:t>Creates new values</a:t>
            </a:r>
          </a:p>
          <a:p>
            <a:r>
              <a:rPr lang="en-US" dirty="0"/>
              <a:t>The solution to the problem of the death of God and nihilism</a:t>
            </a:r>
          </a:p>
          <a:p>
            <a:r>
              <a:rPr lang="en-US" dirty="0"/>
              <a:t>Superman is to man as man is to the great apes</a:t>
            </a:r>
          </a:p>
          <a:p>
            <a:r>
              <a:rPr lang="en-US" dirty="0"/>
              <a:t>Rises above the notion of good and evil</a:t>
            </a:r>
          </a:p>
          <a:p>
            <a:endParaRPr lang="en-US" dirty="0"/>
          </a:p>
          <a:p>
            <a:endParaRPr lang="en-US" dirty="0"/>
          </a:p>
        </p:txBody>
      </p:sp>
    </p:spTree>
    <p:extLst>
      <p:ext uri="{BB962C8B-B14F-4D97-AF65-F5344CB8AC3E}">
        <p14:creationId xmlns:p14="http://schemas.microsoft.com/office/powerpoint/2010/main" val="225393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Value Creation and Pluralism </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26</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In the aftermath of the scientific revolution, we must create our own values</a:t>
            </a:r>
          </a:p>
          <a:p>
            <a:r>
              <a:rPr lang="en-US" dirty="0"/>
              <a:t>Value creation connected to myth, poetry, music and artistic endeavors, not from super rationalism </a:t>
            </a:r>
          </a:p>
          <a:p>
            <a:r>
              <a:rPr lang="en-US" dirty="0"/>
              <a:t>Nietzsche praises many different values and urges readers to create their values</a:t>
            </a:r>
          </a:p>
          <a:p>
            <a:r>
              <a:rPr lang="en-US" dirty="0"/>
              <a:t>Avoid systems or systematic thought</a:t>
            </a:r>
          </a:p>
          <a:p>
            <a:endParaRPr lang="en-US" dirty="0"/>
          </a:p>
        </p:txBody>
      </p:sp>
    </p:spTree>
    <p:extLst>
      <p:ext uri="{BB962C8B-B14F-4D97-AF65-F5344CB8AC3E}">
        <p14:creationId xmlns:p14="http://schemas.microsoft.com/office/powerpoint/2010/main" val="243852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Value Creation and Pluralism </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27</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fontScale="92500" lnSpcReduction="10000"/>
          </a:bodyPr>
          <a:lstStyle/>
          <a:p>
            <a:r>
              <a:rPr lang="en-US" dirty="0"/>
              <a:t>Affirms a plurality of beliefs and values while rejecting Christianity</a:t>
            </a:r>
          </a:p>
          <a:p>
            <a:r>
              <a:rPr lang="en-US" dirty="0"/>
              <a:t>His axiology demands analysis of counterforces and dialectics</a:t>
            </a:r>
          </a:p>
          <a:p>
            <a:r>
              <a:rPr lang="en-US" dirty="0"/>
              <a:t>Instincts and the unconscious can form values</a:t>
            </a:r>
          </a:p>
          <a:p>
            <a:r>
              <a:rPr lang="en-US" dirty="0"/>
              <a:t>A person being responsive to a multitude of values, virtues, perspectives is a positive good</a:t>
            </a:r>
          </a:p>
          <a:p>
            <a:r>
              <a:rPr lang="en-US" dirty="0"/>
              <a:t>Value commitments interact in complex patterns to inform and sometimes limit one another</a:t>
            </a:r>
          </a:p>
        </p:txBody>
      </p:sp>
    </p:spTree>
    <p:extLst>
      <p:ext uri="{BB962C8B-B14F-4D97-AF65-F5344CB8AC3E}">
        <p14:creationId xmlns:p14="http://schemas.microsoft.com/office/powerpoint/2010/main" val="2668850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Determinism v Free Will</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28</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fontScale="92500" lnSpcReduction="20000"/>
          </a:bodyPr>
          <a:lstStyle/>
          <a:p>
            <a:r>
              <a:rPr lang="en-US" dirty="0"/>
              <a:t>Nietzsche falls in the biological determinist camp</a:t>
            </a:r>
          </a:p>
          <a:p>
            <a:r>
              <a:rPr lang="en-US" dirty="0"/>
              <a:t>Free will--cannot be separated from its religious underpinnings</a:t>
            </a:r>
          </a:p>
          <a:p>
            <a:r>
              <a:rPr lang="en-US" dirty="0"/>
              <a:t>Any given person’s thoughts or actions are an expression of their underlying traits.  </a:t>
            </a:r>
          </a:p>
          <a:p>
            <a:r>
              <a:rPr lang="en-US" dirty="0"/>
              <a:t>Sheep or wolf? A matter of biology and of instincts</a:t>
            </a:r>
          </a:p>
          <a:p>
            <a:r>
              <a:rPr lang="en-US" dirty="0"/>
              <a:t>Illusion of free will/freedom</a:t>
            </a:r>
          </a:p>
          <a:p>
            <a:r>
              <a:rPr lang="en-US" dirty="0"/>
              <a:t>But there is tension in his position (e.g., Dionysian v Apollonian)</a:t>
            </a:r>
          </a:p>
        </p:txBody>
      </p:sp>
    </p:spTree>
    <p:extLst>
      <p:ext uri="{BB962C8B-B14F-4D97-AF65-F5344CB8AC3E}">
        <p14:creationId xmlns:p14="http://schemas.microsoft.com/office/powerpoint/2010/main" val="1561126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Nietzsche and Nazism</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29</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To what extent were the Nazi’s accurate in portraying Nietzsche as their Patron Saint or as the precursor to their movement?</a:t>
            </a:r>
          </a:p>
          <a:p>
            <a:endParaRPr lang="en-US" dirty="0"/>
          </a:p>
          <a:p>
            <a:endParaRPr lang="en-US" dirty="0"/>
          </a:p>
          <a:p>
            <a:endParaRPr lang="en-US" dirty="0"/>
          </a:p>
          <a:p>
            <a:endParaRPr lang="en-US" dirty="0"/>
          </a:p>
          <a:p>
            <a:r>
              <a:rPr lang="en-US" dirty="0"/>
              <a:t>Probably a split decision</a:t>
            </a:r>
          </a:p>
        </p:txBody>
      </p:sp>
      <p:pic>
        <p:nvPicPr>
          <p:cNvPr id="3" name="Picture 2">
            <a:extLst>
              <a:ext uri="{FF2B5EF4-FFF2-40B4-BE49-F238E27FC236}">
                <a16:creationId xmlns:a16="http://schemas.microsoft.com/office/drawing/2014/main" id="{43A3041D-2A42-47B6-8D52-204128C78982}"/>
              </a:ext>
            </a:extLst>
          </p:cNvPr>
          <p:cNvPicPr>
            <a:picLocks noChangeAspect="1"/>
          </p:cNvPicPr>
          <p:nvPr/>
        </p:nvPicPr>
        <p:blipFill>
          <a:blip r:embed="rId2"/>
          <a:stretch>
            <a:fillRect/>
          </a:stretch>
        </p:blipFill>
        <p:spPr>
          <a:xfrm>
            <a:off x="1524000" y="3400425"/>
            <a:ext cx="2457450" cy="1857375"/>
          </a:xfrm>
          <a:prstGeom prst="rect">
            <a:avLst/>
          </a:prstGeom>
        </p:spPr>
      </p:pic>
      <p:pic>
        <p:nvPicPr>
          <p:cNvPr id="5" name="Picture 4">
            <a:extLst>
              <a:ext uri="{FF2B5EF4-FFF2-40B4-BE49-F238E27FC236}">
                <a16:creationId xmlns:a16="http://schemas.microsoft.com/office/drawing/2014/main" id="{F658AA5A-86AF-4F30-95DE-0C5264179205}"/>
              </a:ext>
            </a:extLst>
          </p:cNvPr>
          <p:cNvPicPr>
            <a:picLocks noChangeAspect="1"/>
          </p:cNvPicPr>
          <p:nvPr/>
        </p:nvPicPr>
        <p:blipFill>
          <a:blip r:embed="rId3"/>
          <a:stretch>
            <a:fillRect/>
          </a:stretch>
        </p:blipFill>
        <p:spPr>
          <a:xfrm>
            <a:off x="5473086" y="3687762"/>
            <a:ext cx="3362245" cy="2620963"/>
          </a:xfrm>
          <a:prstGeom prst="rect">
            <a:avLst/>
          </a:prstGeom>
        </p:spPr>
      </p:pic>
    </p:spTree>
    <p:extLst>
      <p:ext uri="{BB962C8B-B14F-4D97-AF65-F5344CB8AC3E}">
        <p14:creationId xmlns:p14="http://schemas.microsoft.com/office/powerpoint/2010/main" val="247894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6F25-D2C0-4E97-8525-89C33C984B73}"/>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white"/>
                </a:solidFill>
                <a:effectLst/>
                <a:uLnTx/>
                <a:uFillTx/>
                <a:latin typeface="Calibri"/>
                <a:ea typeface="+mj-ea"/>
                <a:cs typeface="+mj-cs"/>
              </a:rPr>
              <a:t>The Life of Nietzsche</a:t>
            </a:r>
            <a:endParaRPr lang="en-US" dirty="0"/>
          </a:p>
        </p:txBody>
      </p:sp>
      <p:sp>
        <p:nvSpPr>
          <p:cNvPr id="3" name="Content Placeholder 2">
            <a:extLst>
              <a:ext uri="{FF2B5EF4-FFF2-40B4-BE49-F238E27FC236}">
                <a16:creationId xmlns:a16="http://schemas.microsoft.com/office/drawing/2014/main" id="{7A6BEBAF-582A-4611-A649-B4A42C1AA3B5}"/>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9CD5D40C-48BC-4042-A230-4F4AB2A74E29}"/>
              </a:ext>
            </a:extLst>
          </p:cNvPr>
          <p:cNvSpPr>
            <a:spLocks noGrp="1"/>
          </p:cNvSpPr>
          <p:nvPr>
            <p:ph type="sldNum" sz="quarter" idx="12"/>
          </p:nvPr>
        </p:nvSpPr>
        <p:spPr/>
        <p:txBody>
          <a:bodyPr/>
          <a:lstStyle/>
          <a:p>
            <a:fld id="{584760A6-36D1-41F5-B208-E2E1F11736A7}" type="slidenum">
              <a:rPr lang="en-US" smtClean="0"/>
              <a:t>3</a:t>
            </a:fld>
            <a:endParaRPr lang="en-US"/>
          </a:p>
        </p:txBody>
      </p:sp>
      <p:pic>
        <p:nvPicPr>
          <p:cNvPr id="5" name="Picture 4">
            <a:extLst>
              <a:ext uri="{FF2B5EF4-FFF2-40B4-BE49-F238E27FC236}">
                <a16:creationId xmlns:a16="http://schemas.microsoft.com/office/drawing/2014/main" id="{0DCD988D-0AF6-497B-A47B-C673D2E2000F}"/>
              </a:ext>
            </a:extLst>
          </p:cNvPr>
          <p:cNvPicPr>
            <a:picLocks noChangeAspect="1"/>
          </p:cNvPicPr>
          <p:nvPr/>
        </p:nvPicPr>
        <p:blipFill>
          <a:blip r:embed="rId2"/>
          <a:stretch>
            <a:fillRect/>
          </a:stretch>
        </p:blipFill>
        <p:spPr>
          <a:xfrm>
            <a:off x="685800" y="1720056"/>
            <a:ext cx="7620000" cy="4286250"/>
          </a:xfrm>
          <a:prstGeom prst="rect">
            <a:avLst/>
          </a:prstGeom>
        </p:spPr>
      </p:pic>
    </p:spTree>
    <p:extLst>
      <p:ext uri="{BB962C8B-B14F-4D97-AF65-F5344CB8AC3E}">
        <p14:creationId xmlns:p14="http://schemas.microsoft.com/office/powerpoint/2010/main" val="327425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Nietzsche and Nazism</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30</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BFB5287D-C17F-4BE5-BF1B-60A6DFE16CBD}"/>
              </a:ext>
            </a:extLst>
          </p:cNvPr>
          <p:cNvPicPr>
            <a:picLocks noChangeAspect="1"/>
          </p:cNvPicPr>
          <p:nvPr/>
        </p:nvPicPr>
        <p:blipFill>
          <a:blip r:embed="rId2"/>
          <a:stretch>
            <a:fillRect/>
          </a:stretch>
        </p:blipFill>
        <p:spPr>
          <a:xfrm>
            <a:off x="3205162" y="1531363"/>
            <a:ext cx="2733675" cy="4807971"/>
          </a:xfrm>
          <a:prstGeom prst="rect">
            <a:avLst/>
          </a:prstGeom>
        </p:spPr>
      </p:pic>
    </p:spTree>
    <p:extLst>
      <p:ext uri="{BB962C8B-B14F-4D97-AF65-F5344CB8AC3E}">
        <p14:creationId xmlns:p14="http://schemas.microsoft.com/office/powerpoint/2010/main" val="301702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Nietzsche and Nazism--Similarities</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31</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Anti-individualism and collectivism—individuals are not ends in themselves—they are part of the Volk, the German people</a:t>
            </a:r>
          </a:p>
          <a:p>
            <a:endParaRPr lang="en-US" dirty="0"/>
          </a:p>
          <a:p>
            <a:r>
              <a:rPr lang="en-US" dirty="0"/>
              <a:t>Conflict is a fundamental human reality.  Life is an ongoing struggles between strong and weak. </a:t>
            </a:r>
          </a:p>
        </p:txBody>
      </p:sp>
    </p:spTree>
    <p:extLst>
      <p:ext uri="{BB962C8B-B14F-4D97-AF65-F5344CB8AC3E}">
        <p14:creationId xmlns:p14="http://schemas.microsoft.com/office/powerpoint/2010/main" val="372072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Nietzsche and Nazism--Similarities</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32</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Instinct, passion, and anti-reason should rule the day; Elan Vital; great conflicts will not be solved rationally </a:t>
            </a:r>
          </a:p>
          <a:p>
            <a:r>
              <a:rPr lang="en-US" dirty="0"/>
              <a:t>Authoritarianism, not democracy nor liberalism—Nietzsche favors some type of aristocracy or even a philosopher King; rule by the superior overman; Democracy— “mania for counting noses”</a:t>
            </a:r>
          </a:p>
          <a:p>
            <a:endParaRPr lang="en-US" dirty="0"/>
          </a:p>
        </p:txBody>
      </p:sp>
    </p:spTree>
    <p:extLst>
      <p:ext uri="{BB962C8B-B14F-4D97-AF65-F5344CB8AC3E}">
        <p14:creationId xmlns:p14="http://schemas.microsoft.com/office/powerpoint/2010/main" val="400118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Nietzsche and Nazism—Differences</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33</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On the Blonde Beast and Racism—says many races can become dominant; Germans not special </a:t>
            </a:r>
          </a:p>
          <a:p>
            <a:r>
              <a:rPr lang="en-US" dirty="0"/>
              <a:t>Not complimentary on the Germans—a nation of liberalism and religious revivalism</a:t>
            </a:r>
          </a:p>
          <a:p>
            <a:r>
              <a:rPr lang="en-US" dirty="0"/>
              <a:t>Opponent of antisemitism—sees it as a moral sickness; he is almost a </a:t>
            </a:r>
            <a:r>
              <a:rPr lang="en-US" dirty="0" err="1"/>
              <a:t>philo</a:t>
            </a:r>
            <a:r>
              <a:rPr lang="en-US" dirty="0"/>
              <a:t>-semitic</a:t>
            </a:r>
          </a:p>
        </p:txBody>
      </p:sp>
    </p:spTree>
    <p:extLst>
      <p:ext uri="{BB962C8B-B14F-4D97-AF65-F5344CB8AC3E}">
        <p14:creationId xmlns:p14="http://schemas.microsoft.com/office/powerpoint/2010/main" val="8611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lstStyle/>
          <a:p>
            <a:r>
              <a:rPr lang="en-US" dirty="0"/>
              <a:t>Nietzsche and Nazism—Differences</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34</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Admired the tenacity of the Jewish people—the “Jews are . . . The strongest, toughest and purest race now living in Europe.”  BGE</a:t>
            </a:r>
          </a:p>
          <a:p>
            <a:endParaRPr lang="en-US" dirty="0"/>
          </a:p>
          <a:p>
            <a:r>
              <a:rPr lang="en-US" dirty="0"/>
              <a:t>Considered Judaism and Christianity as allies, both stemming from same source</a:t>
            </a:r>
          </a:p>
        </p:txBody>
      </p:sp>
    </p:spTree>
    <p:extLst>
      <p:ext uri="{BB962C8B-B14F-4D97-AF65-F5344CB8AC3E}">
        <p14:creationId xmlns:p14="http://schemas.microsoft.com/office/powerpoint/2010/main" val="423308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normAutofit/>
          </a:bodyPr>
          <a:lstStyle/>
          <a:p>
            <a:r>
              <a:rPr lang="en-US" dirty="0"/>
              <a:t>Nietzsche—Literary Style</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35</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fontScale="92500" lnSpcReduction="20000"/>
          </a:bodyPr>
          <a:lstStyle/>
          <a:p>
            <a:r>
              <a:rPr lang="en-US" dirty="0"/>
              <a:t>Strong use of oxymorons-tied to his concept of self-contradictions</a:t>
            </a:r>
          </a:p>
          <a:p>
            <a:r>
              <a:rPr lang="en-US" dirty="0"/>
              <a:t>Fusion of poetry, prose, aphorisms—possesses the lyricism of a poet—speaks to emotions</a:t>
            </a:r>
          </a:p>
          <a:p>
            <a:r>
              <a:rPr lang="en-US" dirty="0"/>
              <a:t>Thought experiments in his prose—eternal recurrence</a:t>
            </a:r>
          </a:p>
          <a:p>
            <a:r>
              <a:rPr lang="en-US" dirty="0"/>
              <a:t>Spans philosophical polemics, cultural criticism, and fiction; use characters such as snakes, lions, eagles, and tightrope artists</a:t>
            </a:r>
          </a:p>
          <a:p>
            <a:r>
              <a:rPr lang="en-US" dirty="0"/>
              <a:t>Difficult to interpret his views</a:t>
            </a:r>
          </a:p>
        </p:txBody>
      </p:sp>
    </p:spTree>
    <p:extLst>
      <p:ext uri="{BB962C8B-B14F-4D97-AF65-F5344CB8AC3E}">
        <p14:creationId xmlns:p14="http://schemas.microsoft.com/office/powerpoint/2010/main" val="3872317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normAutofit/>
          </a:bodyPr>
          <a:lstStyle/>
          <a:p>
            <a:r>
              <a:rPr lang="en-US" dirty="0"/>
              <a:t>Nietzsche—Aesthetics</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36</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a:bodyPr>
          <a:lstStyle/>
          <a:p>
            <a:r>
              <a:rPr lang="en-US" dirty="0"/>
              <a:t>Art, poetry, and myth can liberate a person</a:t>
            </a:r>
          </a:p>
          <a:p>
            <a:r>
              <a:rPr lang="en-US" dirty="0"/>
              <a:t>Need both the Apollonian and Dionysian forces—tension between two opposites</a:t>
            </a:r>
          </a:p>
          <a:p>
            <a:r>
              <a:rPr lang="en-US" dirty="0"/>
              <a:t>Poetry is </a:t>
            </a:r>
            <a:r>
              <a:rPr lang="en-US" i="1" dirty="0"/>
              <a:t>The Gay Science</a:t>
            </a:r>
          </a:p>
          <a:p>
            <a:r>
              <a:rPr lang="en-US" dirty="0"/>
              <a:t>Pre-Socratic Greece was the golden age</a:t>
            </a:r>
          </a:p>
          <a:p>
            <a:r>
              <a:rPr lang="en-US" dirty="0"/>
              <a:t>Idealized Homer and attacked Socrates and  Plato—Socratic </a:t>
            </a:r>
            <a:r>
              <a:rPr lang="en-US" dirty="0" err="1"/>
              <a:t>argy</a:t>
            </a:r>
            <a:r>
              <a:rPr lang="en-US" dirty="0"/>
              <a:t> </a:t>
            </a:r>
            <a:r>
              <a:rPr lang="en-US" dirty="0" err="1"/>
              <a:t>bargy</a:t>
            </a:r>
            <a:endParaRPr lang="en-US" dirty="0"/>
          </a:p>
          <a:p>
            <a:endParaRPr lang="en-US" dirty="0"/>
          </a:p>
        </p:txBody>
      </p:sp>
    </p:spTree>
    <p:extLst>
      <p:ext uri="{BB962C8B-B14F-4D97-AF65-F5344CB8AC3E}">
        <p14:creationId xmlns:p14="http://schemas.microsoft.com/office/powerpoint/2010/main" val="4254972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rPr>
              <a:t>Nietzsche—Legacy</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Content Placeholder 2" descr="A person wearing glasses&#10;&#10;Description automatically generated with medium confidence">
            <a:extLst>
              <a:ext uri="{FF2B5EF4-FFF2-40B4-BE49-F238E27FC236}">
                <a16:creationId xmlns:a16="http://schemas.microsoft.com/office/drawing/2014/main" id="{FF53834C-CFA5-47F5-BD6F-02BC7CC14B15}"/>
              </a:ext>
            </a:extLst>
          </p:cNvPr>
          <p:cNvPicPr>
            <a:picLocks noGrp="1" noChangeAspect="1"/>
          </p:cNvPicPr>
          <p:nvPr>
            <p:ph idx="1"/>
          </p:nvPr>
        </p:nvPicPr>
        <p:blipFill>
          <a:blip r:embed="rId2"/>
          <a:stretch>
            <a:fillRect/>
          </a:stretch>
        </p:blipFill>
        <p:spPr>
          <a:xfrm>
            <a:off x="798929" y="2426818"/>
            <a:ext cx="2991429"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dog lying on its back&#10;&#10;Description automatically generated with low confidence">
            <a:extLst>
              <a:ext uri="{FF2B5EF4-FFF2-40B4-BE49-F238E27FC236}">
                <a16:creationId xmlns:a16="http://schemas.microsoft.com/office/drawing/2014/main" id="{01D58DC7-2CDF-45D7-B0C3-C2309AF952E8}"/>
              </a:ext>
            </a:extLst>
          </p:cNvPr>
          <p:cNvPicPr>
            <a:picLocks noChangeAspect="1"/>
          </p:cNvPicPr>
          <p:nvPr/>
        </p:nvPicPr>
        <p:blipFill>
          <a:blip r:embed="rId3"/>
          <a:stretch>
            <a:fillRect/>
          </a:stretch>
        </p:blipFill>
        <p:spPr>
          <a:xfrm>
            <a:off x="5380659" y="2426818"/>
            <a:ext cx="2998227" cy="3997637"/>
          </a:xfrm>
          <a:prstGeom prst="rect">
            <a:avLst/>
          </a:prstGeom>
        </p:spPr>
      </p:pic>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a:xfrm>
            <a:off x="6452507" y="6522430"/>
            <a:ext cx="2057400" cy="347472"/>
          </a:xfrm>
        </p:spPr>
        <p:txBody>
          <a:bodyPr vert="horz" lIns="91440" tIns="45720" rIns="91440" bIns="45720" rtlCol="0" anchor="ctr">
            <a:normAutofit/>
          </a:bodyPr>
          <a:lstStyle/>
          <a:p>
            <a:pPr>
              <a:spcAft>
                <a:spcPts val="600"/>
              </a:spcAft>
            </a:pPr>
            <a:fld id="{584760A6-36D1-41F5-B208-E2E1F11736A7}" type="slidenum">
              <a:rPr lang="en-US">
                <a:solidFill>
                  <a:srgbClr val="898989"/>
                </a:solidFill>
              </a:rPr>
              <a:pPr>
                <a:spcAft>
                  <a:spcPts val="600"/>
                </a:spcAft>
              </a:pPr>
              <a:t>37</a:t>
            </a:fld>
            <a:endParaRPr lang="en-US">
              <a:solidFill>
                <a:srgbClr val="898989"/>
              </a:solidFill>
            </a:endParaRPr>
          </a:p>
        </p:txBody>
      </p:sp>
    </p:spTree>
    <p:extLst>
      <p:ext uri="{BB962C8B-B14F-4D97-AF65-F5344CB8AC3E}">
        <p14:creationId xmlns:p14="http://schemas.microsoft.com/office/powerpoint/2010/main" val="3481205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normAutofit/>
          </a:bodyPr>
          <a:lstStyle/>
          <a:p>
            <a:r>
              <a:rPr lang="en-US" dirty="0"/>
              <a:t>Nietzsche—Legacy</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38</a:t>
            </a:fld>
            <a:endParaRPr lang="en-US"/>
          </a:p>
        </p:txBody>
      </p:sp>
      <p:sp>
        <p:nvSpPr>
          <p:cNvPr id="7" name="Content Placeholder 6">
            <a:extLst>
              <a:ext uri="{FF2B5EF4-FFF2-40B4-BE49-F238E27FC236}">
                <a16:creationId xmlns:a16="http://schemas.microsoft.com/office/drawing/2014/main" id="{5372D8FC-8CE3-458E-A574-2816546BB6F4}"/>
              </a:ext>
            </a:extLst>
          </p:cNvPr>
          <p:cNvSpPr>
            <a:spLocks noGrp="1"/>
          </p:cNvSpPr>
          <p:nvPr>
            <p:ph idx="1"/>
          </p:nvPr>
        </p:nvSpPr>
        <p:spPr/>
        <p:txBody>
          <a:bodyPr>
            <a:normAutofit fontScale="92500" lnSpcReduction="20000"/>
          </a:bodyPr>
          <a:lstStyle/>
          <a:p>
            <a:r>
              <a:rPr lang="en-US" dirty="0"/>
              <a:t>Sold few books during his active writing career</a:t>
            </a:r>
          </a:p>
          <a:p>
            <a:r>
              <a:rPr lang="en-US" dirty="0"/>
              <a:t>Appreciation for his views grew in early 20</a:t>
            </a:r>
            <a:r>
              <a:rPr lang="en-US" baseline="30000" dirty="0"/>
              <a:t>th</a:t>
            </a:r>
            <a:r>
              <a:rPr lang="en-US" dirty="0"/>
              <a:t> Century</a:t>
            </a:r>
          </a:p>
          <a:p>
            <a:r>
              <a:rPr lang="en-US" dirty="0"/>
              <a:t>Huge impact on Jack London, Bertrand Russell, Jean-Paul Sartre, Albert Camus, and Ayn Rand</a:t>
            </a:r>
          </a:p>
          <a:p>
            <a:r>
              <a:rPr lang="en-US" dirty="0"/>
              <a:t>Reputation declined due to association with Nazi’s</a:t>
            </a:r>
          </a:p>
          <a:p>
            <a:r>
              <a:rPr lang="en-US" dirty="0"/>
              <a:t>Today, his work often serves as an inspiration to people to overcome obstacles and attain great achievements</a:t>
            </a:r>
          </a:p>
          <a:p>
            <a:endParaRPr lang="en-US" dirty="0"/>
          </a:p>
        </p:txBody>
      </p:sp>
    </p:spTree>
    <p:extLst>
      <p:ext uri="{BB962C8B-B14F-4D97-AF65-F5344CB8AC3E}">
        <p14:creationId xmlns:p14="http://schemas.microsoft.com/office/powerpoint/2010/main" val="3495156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0BA4-83C2-40BB-91F8-7C01CBE6C10D}"/>
              </a:ext>
            </a:extLst>
          </p:cNvPr>
          <p:cNvSpPr>
            <a:spLocks noGrp="1"/>
          </p:cNvSpPr>
          <p:nvPr>
            <p:ph type="title"/>
          </p:nvPr>
        </p:nvSpPr>
        <p:spPr/>
        <p:txBody>
          <a:bodyPr>
            <a:normAutofit/>
          </a:bodyPr>
          <a:lstStyle/>
          <a:p>
            <a:r>
              <a:rPr lang="en-US" dirty="0"/>
              <a:t>Nietzsche—Q &amp; A</a:t>
            </a:r>
          </a:p>
        </p:txBody>
      </p:sp>
      <p:sp>
        <p:nvSpPr>
          <p:cNvPr id="4" name="Slide Number Placeholder 3">
            <a:extLst>
              <a:ext uri="{FF2B5EF4-FFF2-40B4-BE49-F238E27FC236}">
                <a16:creationId xmlns:a16="http://schemas.microsoft.com/office/drawing/2014/main" id="{252DE63A-1463-4988-9531-236AA67A25CF}"/>
              </a:ext>
            </a:extLst>
          </p:cNvPr>
          <p:cNvSpPr>
            <a:spLocks noGrp="1"/>
          </p:cNvSpPr>
          <p:nvPr>
            <p:ph type="sldNum" sz="quarter" idx="12"/>
          </p:nvPr>
        </p:nvSpPr>
        <p:spPr/>
        <p:txBody>
          <a:bodyPr/>
          <a:lstStyle/>
          <a:p>
            <a:fld id="{584760A6-36D1-41F5-B208-E2E1F11736A7}" type="slidenum">
              <a:rPr lang="en-US" smtClean="0"/>
              <a:t>39</a:t>
            </a:fld>
            <a:endParaRPr lang="en-US"/>
          </a:p>
        </p:txBody>
      </p:sp>
      <p:pic>
        <p:nvPicPr>
          <p:cNvPr id="3" name="Content Placeholder 2">
            <a:extLst>
              <a:ext uri="{FF2B5EF4-FFF2-40B4-BE49-F238E27FC236}">
                <a16:creationId xmlns:a16="http://schemas.microsoft.com/office/drawing/2014/main" id="{8E17E6D6-596C-42C6-B4FA-CE7FE8FA06FF}"/>
              </a:ext>
            </a:extLst>
          </p:cNvPr>
          <p:cNvPicPr>
            <a:picLocks noGrp="1" noChangeAspect="1"/>
          </p:cNvPicPr>
          <p:nvPr>
            <p:ph idx="1"/>
          </p:nvPr>
        </p:nvPicPr>
        <p:blipFill>
          <a:blip r:embed="rId2"/>
          <a:stretch>
            <a:fillRect/>
          </a:stretch>
        </p:blipFill>
        <p:spPr>
          <a:xfrm>
            <a:off x="2773059" y="1676400"/>
            <a:ext cx="3780141" cy="4758531"/>
          </a:xfrm>
          <a:prstGeom prst="rect">
            <a:avLst/>
          </a:prstGeom>
        </p:spPr>
      </p:pic>
    </p:spTree>
    <p:extLst>
      <p:ext uri="{BB962C8B-B14F-4D97-AF65-F5344CB8AC3E}">
        <p14:creationId xmlns:p14="http://schemas.microsoft.com/office/powerpoint/2010/main" val="343368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F6DB-D175-460E-9DEA-507A470FE8A5}"/>
              </a:ext>
            </a:extLst>
          </p:cNvPr>
          <p:cNvSpPr>
            <a:spLocks noGrp="1"/>
          </p:cNvSpPr>
          <p:nvPr>
            <p:ph type="title"/>
          </p:nvPr>
        </p:nvSpPr>
        <p:spPr/>
        <p:txBody>
          <a:bodyPr/>
          <a:lstStyle/>
          <a:p>
            <a:r>
              <a:rPr lang="en-US" dirty="0"/>
              <a:t>The Life of Nietzsche</a:t>
            </a:r>
          </a:p>
        </p:txBody>
      </p:sp>
      <p:sp>
        <p:nvSpPr>
          <p:cNvPr id="3" name="Content Placeholder 2">
            <a:extLst>
              <a:ext uri="{FF2B5EF4-FFF2-40B4-BE49-F238E27FC236}">
                <a16:creationId xmlns:a16="http://schemas.microsoft.com/office/drawing/2014/main" id="{35DBA345-D958-4455-AEBC-EF65B3120B50}"/>
              </a:ext>
            </a:extLst>
          </p:cNvPr>
          <p:cNvSpPr>
            <a:spLocks noGrp="1"/>
          </p:cNvSpPr>
          <p:nvPr>
            <p:ph idx="1"/>
          </p:nvPr>
        </p:nvSpPr>
        <p:spPr>
          <a:xfrm>
            <a:off x="477473" y="1600200"/>
            <a:ext cx="8229600" cy="4525963"/>
          </a:xfrm>
        </p:spPr>
        <p:txBody>
          <a:bodyPr>
            <a:normAutofit fontScale="92500" lnSpcReduction="10000"/>
          </a:bodyPr>
          <a:lstStyle/>
          <a:p>
            <a:r>
              <a:rPr lang="en-US" dirty="0"/>
              <a:t>1844-1900</a:t>
            </a:r>
          </a:p>
          <a:p>
            <a:r>
              <a:rPr lang="en-US" dirty="0"/>
              <a:t>Born Prussian Province of </a:t>
            </a:r>
          </a:p>
          <a:p>
            <a:pPr marL="0" indent="0">
              <a:buNone/>
            </a:pPr>
            <a:r>
              <a:rPr lang="en-US" dirty="0"/>
              <a:t>    Saxony—his father was a </a:t>
            </a:r>
          </a:p>
          <a:p>
            <a:pPr marL="0" indent="0">
              <a:buNone/>
            </a:pPr>
            <a:r>
              <a:rPr lang="en-US" dirty="0"/>
              <a:t>    Lutheran Minister</a:t>
            </a:r>
          </a:p>
          <a:p>
            <a:endParaRPr lang="en-US" dirty="0"/>
          </a:p>
          <a:p>
            <a:endParaRPr lang="en-US" dirty="0"/>
          </a:p>
          <a:p>
            <a:r>
              <a:rPr lang="en-US" dirty="0"/>
              <a:t>German philosopher, poet, cultural critic, philologist, and Latin and Greek scholar—spoke five languages, including French and Hebrew</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304F7A4-D7B6-4707-8C0D-0CA48895C795}"/>
              </a:ext>
            </a:extLst>
          </p:cNvPr>
          <p:cNvSpPr>
            <a:spLocks noGrp="1"/>
          </p:cNvSpPr>
          <p:nvPr>
            <p:ph type="sldNum" sz="quarter" idx="12"/>
          </p:nvPr>
        </p:nvSpPr>
        <p:spPr/>
        <p:txBody>
          <a:bodyPr/>
          <a:lstStyle/>
          <a:p>
            <a:fld id="{584760A6-36D1-41F5-B208-E2E1F11736A7}" type="slidenum">
              <a:rPr lang="en-US" smtClean="0"/>
              <a:t>4</a:t>
            </a:fld>
            <a:endParaRPr lang="en-US"/>
          </a:p>
        </p:txBody>
      </p:sp>
      <p:pic>
        <p:nvPicPr>
          <p:cNvPr id="7" name="Picture 6">
            <a:extLst>
              <a:ext uri="{FF2B5EF4-FFF2-40B4-BE49-F238E27FC236}">
                <a16:creationId xmlns:a16="http://schemas.microsoft.com/office/drawing/2014/main" id="{AA600912-6E86-4973-9A1A-8F7A77E3E32C}"/>
              </a:ext>
            </a:extLst>
          </p:cNvPr>
          <p:cNvPicPr>
            <a:picLocks noChangeAspect="1"/>
          </p:cNvPicPr>
          <p:nvPr/>
        </p:nvPicPr>
        <p:blipFill>
          <a:blip r:embed="rId2"/>
          <a:stretch>
            <a:fillRect/>
          </a:stretch>
        </p:blipFill>
        <p:spPr>
          <a:xfrm>
            <a:off x="5410200" y="1597282"/>
            <a:ext cx="3427582" cy="2893779"/>
          </a:xfrm>
          <a:prstGeom prst="rect">
            <a:avLst/>
          </a:prstGeom>
        </p:spPr>
      </p:pic>
    </p:spTree>
    <p:extLst>
      <p:ext uri="{BB962C8B-B14F-4D97-AF65-F5344CB8AC3E}">
        <p14:creationId xmlns:p14="http://schemas.microsoft.com/office/powerpoint/2010/main" val="149122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6F25-D2C0-4E97-8525-89C33C984B73}"/>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white"/>
                </a:solidFill>
                <a:effectLst/>
                <a:uLnTx/>
                <a:uFillTx/>
                <a:latin typeface="Calibri"/>
                <a:ea typeface="+mj-ea"/>
                <a:cs typeface="+mj-cs"/>
              </a:rPr>
              <a:t>The Life of Nietzsche</a:t>
            </a:r>
            <a:endParaRPr lang="en-US" dirty="0"/>
          </a:p>
        </p:txBody>
      </p:sp>
      <p:sp>
        <p:nvSpPr>
          <p:cNvPr id="3" name="Content Placeholder 2">
            <a:extLst>
              <a:ext uri="{FF2B5EF4-FFF2-40B4-BE49-F238E27FC236}">
                <a16:creationId xmlns:a16="http://schemas.microsoft.com/office/drawing/2014/main" id="{7A6BEBAF-582A-4611-A649-B4A42C1AA3B5}"/>
              </a:ext>
            </a:extLst>
          </p:cNvPr>
          <p:cNvSpPr>
            <a:spLocks noGrp="1"/>
          </p:cNvSpPr>
          <p:nvPr>
            <p:ph idx="1"/>
          </p:nvPr>
        </p:nvSpPr>
        <p:spPr/>
        <p:txBody>
          <a:bodyPr/>
          <a:lstStyle/>
          <a:p>
            <a:r>
              <a:rPr lang="en-US" dirty="0"/>
              <a:t>Later became enamored with philology but also thoroughly studied Schopenhauer, Kant and the early Greeks</a:t>
            </a:r>
          </a:p>
          <a:p>
            <a:r>
              <a:rPr lang="en-US" dirty="0"/>
              <a:t>Voluntary service with Prussian Army</a:t>
            </a:r>
          </a:p>
          <a:p>
            <a:r>
              <a:rPr lang="en-US" dirty="0"/>
              <a:t>Offered a full professorship of Classical Philology  at the University of Basel in Switzerland (youngest ever—age 24) prior to receiving his Ph.D.</a:t>
            </a:r>
          </a:p>
          <a:p>
            <a:endParaRPr lang="en-US" dirty="0"/>
          </a:p>
          <a:p>
            <a:endParaRPr lang="en-US" dirty="0"/>
          </a:p>
        </p:txBody>
      </p:sp>
      <p:sp>
        <p:nvSpPr>
          <p:cNvPr id="4" name="Slide Number Placeholder 3">
            <a:extLst>
              <a:ext uri="{FF2B5EF4-FFF2-40B4-BE49-F238E27FC236}">
                <a16:creationId xmlns:a16="http://schemas.microsoft.com/office/drawing/2014/main" id="{9CD5D40C-48BC-4042-A230-4F4AB2A74E29}"/>
              </a:ext>
            </a:extLst>
          </p:cNvPr>
          <p:cNvSpPr>
            <a:spLocks noGrp="1"/>
          </p:cNvSpPr>
          <p:nvPr>
            <p:ph type="sldNum" sz="quarter" idx="12"/>
          </p:nvPr>
        </p:nvSpPr>
        <p:spPr/>
        <p:txBody>
          <a:bodyPr/>
          <a:lstStyle/>
          <a:p>
            <a:fld id="{584760A6-36D1-41F5-B208-E2E1F11736A7}" type="slidenum">
              <a:rPr lang="en-US" smtClean="0"/>
              <a:t>5</a:t>
            </a:fld>
            <a:endParaRPr lang="en-US"/>
          </a:p>
        </p:txBody>
      </p:sp>
    </p:spTree>
    <p:extLst>
      <p:ext uri="{BB962C8B-B14F-4D97-AF65-F5344CB8AC3E}">
        <p14:creationId xmlns:p14="http://schemas.microsoft.com/office/powerpoint/2010/main" val="101029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of Nietzsche</a:t>
            </a:r>
          </a:p>
        </p:txBody>
      </p:sp>
      <p:sp>
        <p:nvSpPr>
          <p:cNvPr id="3" name="Content Placeholder 2"/>
          <p:cNvSpPr>
            <a:spLocks noGrp="1"/>
          </p:cNvSpPr>
          <p:nvPr>
            <p:ph idx="1"/>
          </p:nvPr>
        </p:nvSpPr>
        <p:spPr/>
        <p:txBody>
          <a:bodyPr>
            <a:normAutofit/>
          </a:bodyPr>
          <a:lstStyle/>
          <a:p>
            <a:r>
              <a:rPr lang="en-US" dirty="0"/>
              <a:t>Resigned in 1879 at age 35 due to poor health</a:t>
            </a:r>
          </a:p>
          <a:p>
            <a:r>
              <a:rPr lang="en-US" dirty="0"/>
              <a:t>Completed much of his core work during the next decade</a:t>
            </a:r>
          </a:p>
          <a:p>
            <a:r>
              <a:rPr lang="en-US" dirty="0"/>
              <a:t>Suffered a collapse and complete loss of mental facilities in 1889 at age 45</a:t>
            </a:r>
          </a:p>
          <a:p>
            <a:r>
              <a:rPr lang="en-US" dirty="0"/>
              <a:t>Lived with mother and later his sister who cared for him</a:t>
            </a:r>
          </a:p>
          <a:p>
            <a:r>
              <a:rPr lang="en-US" dirty="0"/>
              <a:t>Death in 1900 at age 55</a:t>
            </a:r>
          </a:p>
        </p:txBody>
      </p:sp>
      <p:sp>
        <p:nvSpPr>
          <p:cNvPr id="4" name="Slide Number Placeholder 3"/>
          <p:cNvSpPr>
            <a:spLocks noGrp="1"/>
          </p:cNvSpPr>
          <p:nvPr>
            <p:ph type="sldNum" sz="quarter" idx="12"/>
          </p:nvPr>
        </p:nvSpPr>
        <p:spPr/>
        <p:txBody>
          <a:bodyPr/>
          <a:lstStyle/>
          <a:p>
            <a:fld id="{584760A6-36D1-41F5-B208-E2E1F11736A7}" type="slidenum">
              <a:rPr lang="en-US" smtClean="0"/>
              <a:t>6</a:t>
            </a:fld>
            <a:endParaRPr lang="en-US"/>
          </a:p>
        </p:txBody>
      </p:sp>
    </p:spTree>
    <p:extLst>
      <p:ext uri="{BB962C8B-B14F-4D97-AF65-F5344CB8AC3E}">
        <p14:creationId xmlns:p14="http://schemas.microsoft.com/office/powerpoint/2010/main" val="89992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Times of Nietzsche</a:t>
            </a:r>
          </a:p>
        </p:txBody>
      </p:sp>
      <p:sp>
        <p:nvSpPr>
          <p:cNvPr id="4" name="Slide Number Placeholder 3"/>
          <p:cNvSpPr>
            <a:spLocks noGrp="1"/>
          </p:cNvSpPr>
          <p:nvPr>
            <p:ph type="sldNum" sz="quarter" idx="12"/>
          </p:nvPr>
        </p:nvSpPr>
        <p:spPr/>
        <p:txBody>
          <a:bodyPr/>
          <a:lstStyle/>
          <a:p>
            <a:fld id="{584760A6-36D1-41F5-B208-E2E1F11736A7}" type="slidenum">
              <a:rPr lang="en-US" smtClean="0"/>
              <a:t>7</a:t>
            </a:fld>
            <a:endParaRPr lang="en-US"/>
          </a:p>
        </p:txBody>
      </p:sp>
      <p:pic>
        <p:nvPicPr>
          <p:cNvPr id="1026" name="Picture 2" descr="Napoleon Bonaparte - Quotes, Death &amp; Facts - Biography">
            <a:extLst>
              <a:ext uri="{FF2B5EF4-FFF2-40B4-BE49-F238E27FC236}">
                <a16:creationId xmlns:a16="http://schemas.microsoft.com/office/drawing/2014/main" id="{CBFF8049-8FCE-4D19-8990-002A50D9D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4859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D2927D-17FD-4FA4-A39D-2247FA6B4A84}"/>
              </a:ext>
            </a:extLst>
          </p:cNvPr>
          <p:cNvPicPr>
            <a:picLocks noChangeAspect="1"/>
          </p:cNvPicPr>
          <p:nvPr/>
        </p:nvPicPr>
        <p:blipFill>
          <a:blip r:embed="rId3"/>
          <a:stretch>
            <a:fillRect/>
          </a:stretch>
        </p:blipFill>
        <p:spPr>
          <a:xfrm>
            <a:off x="5864691" y="1456983"/>
            <a:ext cx="2705100" cy="1695450"/>
          </a:xfrm>
          <a:prstGeom prst="rect">
            <a:avLst/>
          </a:prstGeom>
        </p:spPr>
      </p:pic>
      <p:pic>
        <p:nvPicPr>
          <p:cNvPr id="8" name="Picture 7">
            <a:extLst>
              <a:ext uri="{FF2B5EF4-FFF2-40B4-BE49-F238E27FC236}">
                <a16:creationId xmlns:a16="http://schemas.microsoft.com/office/drawing/2014/main" id="{671B2C92-2753-4456-B031-A0C0E5EBC008}"/>
              </a:ext>
            </a:extLst>
          </p:cNvPr>
          <p:cNvPicPr>
            <a:picLocks noChangeAspect="1"/>
          </p:cNvPicPr>
          <p:nvPr/>
        </p:nvPicPr>
        <p:blipFill>
          <a:blip r:embed="rId4"/>
          <a:stretch>
            <a:fillRect/>
          </a:stretch>
        </p:blipFill>
        <p:spPr>
          <a:xfrm>
            <a:off x="5943600" y="4457700"/>
            <a:ext cx="2600325" cy="1752600"/>
          </a:xfrm>
          <a:prstGeom prst="rect">
            <a:avLst/>
          </a:prstGeom>
        </p:spPr>
      </p:pic>
      <p:pic>
        <p:nvPicPr>
          <p:cNvPr id="9" name="Picture 8">
            <a:extLst>
              <a:ext uri="{FF2B5EF4-FFF2-40B4-BE49-F238E27FC236}">
                <a16:creationId xmlns:a16="http://schemas.microsoft.com/office/drawing/2014/main" id="{85224626-EA01-46CA-95D8-E5DAB79DB6A8}"/>
              </a:ext>
            </a:extLst>
          </p:cNvPr>
          <p:cNvPicPr>
            <a:picLocks noChangeAspect="1"/>
          </p:cNvPicPr>
          <p:nvPr/>
        </p:nvPicPr>
        <p:blipFill>
          <a:blip r:embed="rId5"/>
          <a:stretch>
            <a:fillRect/>
          </a:stretch>
        </p:blipFill>
        <p:spPr>
          <a:xfrm>
            <a:off x="1276350" y="4166459"/>
            <a:ext cx="1714500" cy="2676525"/>
          </a:xfrm>
          <a:prstGeom prst="rect">
            <a:avLst/>
          </a:prstGeom>
        </p:spPr>
      </p:pic>
      <p:pic>
        <p:nvPicPr>
          <p:cNvPr id="10" name="Picture 9">
            <a:extLst>
              <a:ext uri="{FF2B5EF4-FFF2-40B4-BE49-F238E27FC236}">
                <a16:creationId xmlns:a16="http://schemas.microsoft.com/office/drawing/2014/main" id="{FA4477E7-8E04-44EA-81DD-076195F7829C}"/>
              </a:ext>
            </a:extLst>
          </p:cNvPr>
          <p:cNvPicPr>
            <a:picLocks noChangeAspect="1"/>
          </p:cNvPicPr>
          <p:nvPr/>
        </p:nvPicPr>
        <p:blipFill>
          <a:blip r:embed="rId6"/>
          <a:stretch>
            <a:fillRect/>
          </a:stretch>
        </p:blipFill>
        <p:spPr>
          <a:xfrm>
            <a:off x="3682243" y="2514600"/>
            <a:ext cx="1800225" cy="2543175"/>
          </a:xfrm>
          <a:prstGeom prst="rect">
            <a:avLst/>
          </a:prstGeom>
        </p:spPr>
      </p:pic>
    </p:spTree>
    <p:extLst>
      <p:ext uri="{BB962C8B-B14F-4D97-AF65-F5344CB8AC3E}">
        <p14:creationId xmlns:p14="http://schemas.microsoft.com/office/powerpoint/2010/main" val="109438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Times of Nietzsche</a:t>
            </a:r>
          </a:p>
        </p:txBody>
      </p:sp>
      <p:sp>
        <p:nvSpPr>
          <p:cNvPr id="4" name="Slide Number Placeholder 3"/>
          <p:cNvSpPr>
            <a:spLocks noGrp="1"/>
          </p:cNvSpPr>
          <p:nvPr>
            <p:ph type="sldNum" sz="quarter" idx="12"/>
          </p:nvPr>
        </p:nvSpPr>
        <p:spPr/>
        <p:txBody>
          <a:bodyPr/>
          <a:lstStyle/>
          <a:p>
            <a:fld id="{584760A6-36D1-41F5-B208-E2E1F11736A7}" type="slidenum">
              <a:rPr lang="en-US" smtClean="0"/>
              <a:t>8</a:t>
            </a:fld>
            <a:endParaRPr lang="en-US"/>
          </a:p>
        </p:txBody>
      </p:sp>
      <p:sp>
        <p:nvSpPr>
          <p:cNvPr id="5" name="Content Placeholder 4">
            <a:extLst>
              <a:ext uri="{FF2B5EF4-FFF2-40B4-BE49-F238E27FC236}">
                <a16:creationId xmlns:a16="http://schemas.microsoft.com/office/drawing/2014/main" id="{EC31396D-AD0F-4E6E-8251-D272F8319C44}"/>
              </a:ext>
            </a:extLst>
          </p:cNvPr>
          <p:cNvSpPr>
            <a:spLocks noGrp="1"/>
          </p:cNvSpPr>
          <p:nvPr>
            <p:ph idx="1"/>
          </p:nvPr>
        </p:nvSpPr>
        <p:spPr/>
        <p:txBody>
          <a:bodyPr>
            <a:normAutofit fontScale="92500"/>
          </a:bodyPr>
          <a:lstStyle/>
          <a:p>
            <a:r>
              <a:rPr lang="en-US" dirty="0"/>
              <a:t>French Revolution in 1789—its effects reverberated in Europe for many decades</a:t>
            </a:r>
          </a:p>
          <a:p>
            <a:r>
              <a:rPr lang="en-US" dirty="0"/>
              <a:t>19</a:t>
            </a:r>
            <a:r>
              <a:rPr lang="en-US" baseline="30000" dirty="0"/>
              <a:t>th</a:t>
            </a:r>
            <a:r>
              <a:rPr lang="en-US" dirty="0"/>
              <a:t> Century was a revolutionary period for European history—a time of great transformation in all sphere of life—human and civil rights, science, democracy and nationalism, industrialization and free market systems</a:t>
            </a:r>
          </a:p>
          <a:p>
            <a:r>
              <a:rPr lang="en-US" dirty="0"/>
              <a:t>Changes more pronounced in Western Europe, as compared to Eastern and Southern Europe</a:t>
            </a:r>
          </a:p>
        </p:txBody>
      </p:sp>
    </p:spTree>
    <p:extLst>
      <p:ext uri="{BB962C8B-B14F-4D97-AF65-F5344CB8AC3E}">
        <p14:creationId xmlns:p14="http://schemas.microsoft.com/office/powerpoint/2010/main" val="354663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6AD3-27C8-4D61-8A31-00B46BC58743}"/>
              </a:ext>
            </a:extLst>
          </p:cNvPr>
          <p:cNvSpPr>
            <a:spLocks noGrp="1"/>
          </p:cNvSpPr>
          <p:nvPr>
            <p:ph type="title"/>
          </p:nvPr>
        </p:nvSpPr>
        <p:spPr>
          <a:xfrm>
            <a:off x="3096276" y="4921823"/>
            <a:ext cx="3703452" cy="1147150"/>
          </a:xfrm>
        </p:spPr>
        <p:txBody>
          <a:bodyPr vert="horz" lIns="91440" tIns="45720" rIns="91440" bIns="45720" rtlCol="0" anchor="t">
            <a:normAutofit/>
          </a:bodyPr>
          <a:lstStyle/>
          <a:p>
            <a:pPr algn="l">
              <a:lnSpc>
                <a:spcPct val="90000"/>
              </a:lnSpc>
            </a:pPr>
            <a:r>
              <a:rPr lang="en-US" sz="3500" kern="1200">
                <a:solidFill>
                  <a:schemeClr val="tx1"/>
                </a:solidFill>
                <a:latin typeface="+mj-lt"/>
                <a:ea typeface="+mj-ea"/>
                <a:cs typeface="+mj-cs"/>
              </a:rPr>
              <a:t>Philosophors in 18</a:t>
            </a:r>
            <a:r>
              <a:rPr lang="en-US" sz="3500" kern="1200" baseline="30000">
                <a:solidFill>
                  <a:schemeClr val="tx1"/>
                </a:solidFill>
                <a:latin typeface="+mj-lt"/>
                <a:ea typeface="+mj-ea"/>
                <a:cs typeface="+mj-cs"/>
              </a:rPr>
              <a:t>th</a:t>
            </a:r>
            <a:r>
              <a:rPr lang="en-US" sz="3500" kern="1200">
                <a:solidFill>
                  <a:schemeClr val="tx1"/>
                </a:solidFill>
                <a:latin typeface="+mj-lt"/>
                <a:ea typeface="+mj-ea"/>
                <a:cs typeface="+mj-cs"/>
              </a:rPr>
              <a:t> &amp; 19</a:t>
            </a:r>
            <a:r>
              <a:rPr lang="en-US" sz="3500" kern="1200" baseline="30000">
                <a:solidFill>
                  <a:schemeClr val="tx1"/>
                </a:solidFill>
                <a:latin typeface="+mj-lt"/>
                <a:ea typeface="+mj-ea"/>
                <a:cs typeface="+mj-cs"/>
              </a:rPr>
              <a:t>th</a:t>
            </a:r>
            <a:r>
              <a:rPr lang="en-US" sz="3500" kern="1200">
                <a:solidFill>
                  <a:schemeClr val="tx1"/>
                </a:solidFill>
                <a:latin typeface="+mj-lt"/>
                <a:ea typeface="+mj-ea"/>
                <a:cs typeface="+mj-cs"/>
              </a:rPr>
              <a:t> Century</a:t>
            </a:r>
          </a:p>
        </p:txBody>
      </p:sp>
      <p:sp>
        <p:nvSpPr>
          <p:cNvPr id="16" name="Freeform: Shape 1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2798064"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4332"/>
            <a:ext cx="3182112"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9647339-D0F9-48B3-B578-DF317E0BB617}"/>
              </a:ext>
            </a:extLst>
          </p:cNvPr>
          <p:cNvPicPr>
            <a:picLocks noChangeAspect="1"/>
          </p:cNvPicPr>
          <p:nvPr/>
        </p:nvPicPr>
        <p:blipFill rotWithShape="1">
          <a:blip r:embed="rId2"/>
          <a:srcRect t="6574" r="-1" b="-1"/>
          <a:stretch/>
        </p:blipFill>
        <p:spPr>
          <a:xfrm>
            <a:off x="934929" y="10"/>
            <a:ext cx="2935224"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1" name="Picture 10">
            <a:extLst>
              <a:ext uri="{FF2B5EF4-FFF2-40B4-BE49-F238E27FC236}">
                <a16:creationId xmlns:a16="http://schemas.microsoft.com/office/drawing/2014/main" id="{945DF2C6-62EA-40B1-A563-5F1794057589}"/>
              </a:ext>
            </a:extLst>
          </p:cNvPr>
          <p:cNvPicPr>
            <a:picLocks noChangeAspect="1"/>
          </p:cNvPicPr>
          <p:nvPr/>
        </p:nvPicPr>
        <p:blipFill rotWithShape="1">
          <a:blip r:embed="rId3"/>
          <a:srcRect l="1042" r="8779" b="2"/>
          <a:stretch/>
        </p:blipFill>
        <p:spPr>
          <a:xfrm>
            <a:off x="20" y="2288330"/>
            <a:ext cx="2673457"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0" name="Oval 1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05" y="303879"/>
            <a:ext cx="2386584"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8831" y="2382976"/>
            <a:ext cx="144018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9805D3C-C87A-4A61-BAA8-7BA19441979D}"/>
              </a:ext>
            </a:extLst>
          </p:cNvPr>
          <p:cNvPicPr>
            <a:picLocks noChangeAspect="1"/>
          </p:cNvPicPr>
          <p:nvPr/>
        </p:nvPicPr>
        <p:blipFill rotWithShape="1">
          <a:blip r:embed="rId4"/>
          <a:srcRect l="11584" r="25914" b="-4"/>
          <a:stretch/>
        </p:blipFill>
        <p:spPr>
          <a:xfrm>
            <a:off x="2812275" y="2547568"/>
            <a:ext cx="1193292"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5" name="Content Placeholder 4">
            <a:extLst>
              <a:ext uri="{FF2B5EF4-FFF2-40B4-BE49-F238E27FC236}">
                <a16:creationId xmlns:a16="http://schemas.microsoft.com/office/drawing/2014/main" id="{246A2A2F-3992-4746-B307-E38C56D78F7B}"/>
              </a:ext>
            </a:extLst>
          </p:cNvPr>
          <p:cNvPicPr>
            <a:picLocks noGrp="1" noChangeAspect="1"/>
          </p:cNvPicPr>
          <p:nvPr>
            <p:ph idx="1"/>
          </p:nvPr>
        </p:nvPicPr>
        <p:blipFill rotWithShape="1">
          <a:blip r:embed="rId5"/>
          <a:srcRect l="30583" r="6919" b="3"/>
          <a:stretch/>
        </p:blipFill>
        <p:spPr>
          <a:xfrm>
            <a:off x="4195349" y="468471"/>
            <a:ext cx="2139696"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4" name="Freeform: Shape 2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4332"/>
            <a:ext cx="2579574"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2E5717A-A573-42CB-9588-F7E17CC47CC8}"/>
              </a:ext>
            </a:extLst>
          </p:cNvPr>
          <p:cNvPicPr>
            <a:picLocks noChangeAspect="1"/>
          </p:cNvPicPr>
          <p:nvPr/>
        </p:nvPicPr>
        <p:blipFill rotWithShape="1">
          <a:blip r:embed="rId6"/>
          <a:srcRect l="25938" r="13608" b="3"/>
          <a:stretch/>
        </p:blipFill>
        <p:spPr>
          <a:xfrm>
            <a:off x="6689070" y="-4330"/>
            <a:ext cx="2454929"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6" name="Freeform: Shape 2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3907418"/>
            <a:ext cx="2244502"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314FA4A-8CFB-48CA-8613-CA7D0508BCC4}"/>
              </a:ext>
            </a:extLst>
          </p:cNvPr>
          <p:cNvPicPr>
            <a:picLocks noChangeAspect="1"/>
          </p:cNvPicPr>
          <p:nvPr/>
        </p:nvPicPr>
        <p:blipFill rotWithShape="1">
          <a:blip r:embed="rId7"/>
          <a:srcRect l="4796" r="21549" b="4"/>
          <a:stretch/>
        </p:blipFill>
        <p:spPr>
          <a:xfrm>
            <a:off x="7022428" y="4071322"/>
            <a:ext cx="2121574"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4" name="Slide Number Placeholder 3">
            <a:extLst>
              <a:ext uri="{FF2B5EF4-FFF2-40B4-BE49-F238E27FC236}">
                <a16:creationId xmlns:a16="http://schemas.microsoft.com/office/drawing/2014/main" id="{A6075DDF-328B-4324-98A4-5118B7B1C0A9}"/>
              </a:ext>
            </a:extLst>
          </p:cNvPr>
          <p:cNvSpPr>
            <a:spLocks noGrp="1"/>
          </p:cNvSpPr>
          <p:nvPr>
            <p:ph type="sldNum" sz="quarter" idx="12"/>
          </p:nvPr>
        </p:nvSpPr>
        <p:spPr>
          <a:xfrm>
            <a:off x="8555038" y="6108192"/>
            <a:ext cx="411480" cy="548640"/>
          </a:xfrm>
          <a:prstGeom prst="ellipse">
            <a:avLst/>
          </a:prstGeom>
          <a:solidFill>
            <a:srgbClr val="7F7F7F"/>
          </a:solidFill>
        </p:spPr>
        <p:txBody>
          <a:bodyPr vert="horz" lIns="91440" tIns="45720" rIns="91440" bIns="45720" rtlCol="0" anchor="ctr">
            <a:normAutofit/>
          </a:bodyPr>
          <a:lstStyle/>
          <a:p>
            <a:pPr algn="ctr">
              <a:spcAft>
                <a:spcPts val="600"/>
              </a:spcAft>
            </a:pPr>
            <a:fld id="{584760A6-36D1-41F5-B208-E2E1F11736A7}" type="slidenum">
              <a:rPr lang="en-US" sz="1300">
                <a:solidFill>
                  <a:srgbClr val="FFFFFF"/>
                </a:solidFill>
              </a:rPr>
              <a:pPr algn="ctr">
                <a:spcAft>
                  <a:spcPts val="600"/>
                </a:spcAft>
              </a:pPr>
              <a:t>9</a:t>
            </a:fld>
            <a:endParaRPr lang="en-US" sz="1300">
              <a:solidFill>
                <a:srgbClr val="FFFFFF"/>
              </a:solidFill>
            </a:endParaRPr>
          </a:p>
        </p:txBody>
      </p:sp>
    </p:spTree>
    <p:extLst>
      <p:ext uri="{BB962C8B-B14F-4D97-AF65-F5344CB8AC3E}">
        <p14:creationId xmlns:p14="http://schemas.microsoft.com/office/powerpoint/2010/main" val="3870425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53CCDB15AD1D4B9772EFB3234E8DA4" ma:contentTypeVersion="14" ma:contentTypeDescription="Create a new document." ma:contentTypeScope="" ma:versionID="fd7a71c7d52e4b0871ba5035c615f898">
  <xsd:schema xmlns:xsd="http://www.w3.org/2001/XMLSchema" xmlns:xs="http://www.w3.org/2001/XMLSchema" xmlns:p="http://schemas.microsoft.com/office/2006/metadata/properties" xmlns:ns3="3a0df12d-b3a9-419b-bd90-445d51b15275" xmlns:ns4="22d156b6-b8e5-4917-846b-605ca258fb65" targetNamespace="http://schemas.microsoft.com/office/2006/metadata/properties" ma:root="true" ma:fieldsID="b58a3172950cf9152828f4cb32a5af3b" ns3:_="" ns4:_="">
    <xsd:import namespace="3a0df12d-b3a9-419b-bd90-445d51b15275"/>
    <xsd:import namespace="22d156b6-b8e5-4917-846b-605ca258fb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df12d-b3a9-419b-bd90-445d51b1527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156b6-b8e5-4917-846b-605ca258fb6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656B18-B685-4243-A56A-8C828B728D8F}">
  <ds:schemaRefs>
    <ds:schemaRef ds:uri="http://schemas.microsoft.com/sharepoint/v3/contenttype/forms"/>
  </ds:schemaRefs>
</ds:datastoreItem>
</file>

<file path=customXml/itemProps2.xml><?xml version="1.0" encoding="utf-8"?>
<ds:datastoreItem xmlns:ds="http://schemas.openxmlformats.org/officeDocument/2006/customXml" ds:itemID="{87689F24-19FD-46C8-AA42-A51CE54819E2}">
  <ds:schemaRefs>
    <ds:schemaRef ds:uri="3a0df12d-b3a9-419b-bd90-445d51b15275"/>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22d156b6-b8e5-4917-846b-605ca258fb65"/>
    <ds:schemaRef ds:uri="http://www.w3.org/XML/1998/namespace"/>
  </ds:schemaRefs>
</ds:datastoreItem>
</file>

<file path=customXml/itemProps3.xml><?xml version="1.0" encoding="utf-8"?>
<ds:datastoreItem xmlns:ds="http://schemas.openxmlformats.org/officeDocument/2006/customXml" ds:itemID="{B5ABF94C-50C1-44D9-8415-AB7D3FDA8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df12d-b3a9-419b-bd90-445d51b15275"/>
    <ds:schemaRef ds:uri="22d156b6-b8e5-4917-846b-605ca258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21614</TotalTime>
  <Words>1650</Words>
  <Application>Microsoft Office PowerPoint</Application>
  <PresentationFormat>On-screen Show (4:3)</PresentationFormat>
  <Paragraphs>213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The Life, Times, and Philosophy of Friedrich Nietzsche Robin Olson, MLA, CPCU, ARM Dallas Philosopher’s Forum International Risk Management Institute, Inc. </vt:lpstr>
      <vt:lpstr>Nietzsche Lecture Goals</vt:lpstr>
      <vt:lpstr>The Life of Nietzsche</vt:lpstr>
      <vt:lpstr>The Life of Nietzsche</vt:lpstr>
      <vt:lpstr>The Life of Nietzsche</vt:lpstr>
      <vt:lpstr>The Life of Nietzsche</vt:lpstr>
      <vt:lpstr>The Times of Nietzsche</vt:lpstr>
      <vt:lpstr>The Times of Nietzsche</vt:lpstr>
      <vt:lpstr>Philosophors in 18th &amp; 19th Century</vt:lpstr>
      <vt:lpstr>Influencers for Nietzsche</vt:lpstr>
      <vt:lpstr>Philosophy of Nietzsche</vt:lpstr>
      <vt:lpstr>Philosophy of Nietzsche—Areas to Address</vt:lpstr>
      <vt:lpstr>Critique of Mass Culture</vt:lpstr>
      <vt:lpstr>Critique of Mass Culture</vt:lpstr>
      <vt:lpstr>Truth and Perspectivism</vt:lpstr>
      <vt:lpstr>Truth and Perspectivism</vt:lpstr>
      <vt:lpstr>Truth and Perspectivism</vt:lpstr>
      <vt:lpstr>Master/Slave Concept</vt:lpstr>
      <vt:lpstr>Master/Slave Concept</vt:lpstr>
      <vt:lpstr>Will to Power</vt:lpstr>
      <vt:lpstr>Will to Power</vt:lpstr>
      <vt:lpstr>Will to Power</vt:lpstr>
      <vt:lpstr>Superman (or Overman)</vt:lpstr>
      <vt:lpstr>Superman </vt:lpstr>
      <vt:lpstr>Superman </vt:lpstr>
      <vt:lpstr>Value Creation and Pluralism </vt:lpstr>
      <vt:lpstr>Value Creation and Pluralism </vt:lpstr>
      <vt:lpstr>Determinism v Free Will</vt:lpstr>
      <vt:lpstr>Nietzsche and Nazism</vt:lpstr>
      <vt:lpstr>Nietzsche and Nazism</vt:lpstr>
      <vt:lpstr>Nietzsche and Nazism--Similarities</vt:lpstr>
      <vt:lpstr>Nietzsche and Nazism--Similarities</vt:lpstr>
      <vt:lpstr>Nietzsche and Nazism—Differences</vt:lpstr>
      <vt:lpstr>Nietzsche and Nazism—Differences</vt:lpstr>
      <vt:lpstr>Nietzsche—Literary Style</vt:lpstr>
      <vt:lpstr>Nietzsche—Aesthetics</vt:lpstr>
      <vt:lpstr>Nietzsche—Legacy</vt:lpstr>
      <vt:lpstr>Nietzsche—Legacy</vt:lpstr>
      <vt:lpstr>Nietzsche—Q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in 2033:</dc:title>
  <dc:creator>Rob Olson</dc:creator>
  <cp:lastModifiedBy>Rob Olson</cp:lastModifiedBy>
  <cp:revision>148</cp:revision>
  <cp:lastPrinted>2020-02-03T22:15:17Z</cp:lastPrinted>
  <dcterms:created xsi:type="dcterms:W3CDTF">2013-09-16T20:57:29Z</dcterms:created>
  <dcterms:modified xsi:type="dcterms:W3CDTF">2022-04-12T13:14:20Z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0x0101006B53CCDB15AD1D4B9772EFB3234E8DA4</vt:lpwstr>
  </property>
  <property fmtid="{D5CDD505-2E9C-101B-9397-08002B2CF9AE}" pid="3" name="IsMyDocuments">
    <vt:bool>true</vt:bool>
  </property>
</Properties>
</file>